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81" r:id="rId3"/>
    <p:sldId id="256" r:id="rId4"/>
    <p:sldId id="285" r:id="rId5"/>
    <p:sldId id="257" r:id="rId6"/>
    <p:sldId id="284" r:id="rId7"/>
    <p:sldId id="258" r:id="rId8"/>
    <p:sldId id="286" r:id="rId9"/>
    <p:sldId id="259" r:id="rId10"/>
    <p:sldId id="266" r:id="rId11"/>
    <p:sldId id="265" r:id="rId12"/>
    <p:sldId id="264" r:id="rId13"/>
    <p:sldId id="263" r:id="rId14"/>
    <p:sldId id="287" r:id="rId15"/>
    <p:sldId id="260" r:id="rId16"/>
    <p:sldId id="261" r:id="rId17"/>
    <p:sldId id="277" r:id="rId18"/>
    <p:sldId id="268" r:id="rId19"/>
    <p:sldId id="276" r:id="rId20"/>
    <p:sldId id="269" r:id="rId21"/>
    <p:sldId id="267" r:id="rId22"/>
    <p:sldId id="270" r:id="rId23"/>
    <p:sldId id="274" r:id="rId24"/>
    <p:sldId id="271"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94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4C72E-EE6D-4C97-9DC7-7D8A11985B4B}"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7F1C6-028A-4A41-871B-981D035F2AA4}" type="slidenum">
              <a:rPr lang="en-US" smtClean="0"/>
              <a:t>‹#›</a:t>
            </a:fld>
            <a:endParaRPr lang="en-US"/>
          </a:p>
        </p:txBody>
      </p:sp>
    </p:spTree>
    <p:extLst>
      <p:ext uri="{BB962C8B-B14F-4D97-AF65-F5344CB8AC3E}">
        <p14:creationId xmlns:p14="http://schemas.microsoft.com/office/powerpoint/2010/main" val="30787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7F1C6-028A-4A41-871B-981D035F2AA4}" type="slidenum">
              <a:rPr lang="en-US" smtClean="0"/>
              <a:t>1</a:t>
            </a:fld>
            <a:endParaRPr lang="en-US"/>
          </a:p>
        </p:txBody>
      </p:sp>
    </p:spTree>
    <p:extLst>
      <p:ext uri="{BB962C8B-B14F-4D97-AF65-F5344CB8AC3E}">
        <p14:creationId xmlns:p14="http://schemas.microsoft.com/office/powerpoint/2010/main" val="398790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7F1C6-028A-4A41-871B-981D035F2AA4}" type="slidenum">
              <a:rPr lang="en-US" smtClean="0"/>
              <a:t>16</a:t>
            </a:fld>
            <a:endParaRPr lang="en-US"/>
          </a:p>
        </p:txBody>
      </p:sp>
    </p:spTree>
    <p:extLst>
      <p:ext uri="{BB962C8B-B14F-4D97-AF65-F5344CB8AC3E}">
        <p14:creationId xmlns:p14="http://schemas.microsoft.com/office/powerpoint/2010/main" val="3744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7F1C6-028A-4A41-871B-981D035F2AA4}" type="slidenum">
              <a:rPr lang="en-US" smtClean="0"/>
              <a:t>18</a:t>
            </a:fld>
            <a:endParaRPr lang="en-US"/>
          </a:p>
        </p:txBody>
      </p:sp>
    </p:spTree>
    <p:extLst>
      <p:ext uri="{BB962C8B-B14F-4D97-AF65-F5344CB8AC3E}">
        <p14:creationId xmlns:p14="http://schemas.microsoft.com/office/powerpoint/2010/main" val="300871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7F1C6-028A-4A41-871B-981D035F2AA4}" type="slidenum">
              <a:rPr lang="en-US" smtClean="0"/>
              <a:t>22</a:t>
            </a:fld>
            <a:endParaRPr lang="en-US"/>
          </a:p>
        </p:txBody>
      </p:sp>
    </p:spTree>
    <p:extLst>
      <p:ext uri="{BB962C8B-B14F-4D97-AF65-F5344CB8AC3E}">
        <p14:creationId xmlns:p14="http://schemas.microsoft.com/office/powerpoint/2010/main" val="334891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755E-5A2A-514C-ACF7-0D24D70BEA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916F5-9FC2-2A1F-9EA9-776724B6D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B47C17-662D-D835-46E9-5CD2B29AB23D}"/>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5" name="Footer Placeholder 4">
            <a:extLst>
              <a:ext uri="{FF2B5EF4-FFF2-40B4-BE49-F238E27FC236}">
                <a16:creationId xmlns:a16="http://schemas.microsoft.com/office/drawing/2014/main" id="{BB7A2F07-05F6-4980-69E0-CD3E7D1CB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8F578-37DD-074C-BF52-4452E07EE90E}"/>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13627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3F9E-2118-83CC-8987-E61AA0C522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6E158-CF8E-C825-AC09-60730D9BE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615B7-3B2B-8800-1934-EE5E8D16AB62}"/>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5" name="Footer Placeholder 4">
            <a:extLst>
              <a:ext uri="{FF2B5EF4-FFF2-40B4-BE49-F238E27FC236}">
                <a16:creationId xmlns:a16="http://schemas.microsoft.com/office/drawing/2014/main" id="{39BE4CB3-36D4-4E12-3AA4-C11FFA8CA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1B3AD-DD17-E9BB-E292-E1196FD10760}"/>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132594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07F32-9A81-86E4-2022-CC070653C0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348105-9202-5A66-6222-E128D398DC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0E130-495C-D175-E9B2-4C4059829FF6}"/>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5" name="Footer Placeholder 4">
            <a:extLst>
              <a:ext uri="{FF2B5EF4-FFF2-40B4-BE49-F238E27FC236}">
                <a16:creationId xmlns:a16="http://schemas.microsoft.com/office/drawing/2014/main" id="{7A9602AF-39CD-5C56-95A5-5D2245DCE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B4E6B-B4AF-78F4-2E2C-CDEF10CFB64A}"/>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55355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B5D5-BF46-6EE0-0591-031435460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CFCBD-B364-2024-32D9-A0BA07E16B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267E3-4BD5-4F69-CC49-46922709727E}"/>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5" name="Footer Placeholder 4">
            <a:extLst>
              <a:ext uri="{FF2B5EF4-FFF2-40B4-BE49-F238E27FC236}">
                <a16:creationId xmlns:a16="http://schemas.microsoft.com/office/drawing/2014/main" id="{E0A2314C-643F-51C9-9DDC-E8833C94D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9FEA2-8D6A-09CF-1B74-E9D2EBAF0730}"/>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297393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572A-0998-5AF1-26EB-18C772DF6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A2E9A-E094-F2DA-3AF3-C58E025500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AC6B04-5D2A-7A8B-98F9-866E76704861}"/>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5" name="Footer Placeholder 4">
            <a:extLst>
              <a:ext uri="{FF2B5EF4-FFF2-40B4-BE49-F238E27FC236}">
                <a16:creationId xmlns:a16="http://schemas.microsoft.com/office/drawing/2014/main" id="{FA799952-396B-EFE1-F8CB-B76EDE779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5E4ED-1458-3043-F04B-573EB861BFA2}"/>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235687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E74B-C116-F2B3-9027-745839F15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345B0-843A-1036-C10B-DA4853FCAF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6D145A-A386-EF7C-041D-1C3EAACDD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17335E-A8FE-33A8-5B6E-E12F7EBD2AF7}"/>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6" name="Footer Placeholder 5">
            <a:extLst>
              <a:ext uri="{FF2B5EF4-FFF2-40B4-BE49-F238E27FC236}">
                <a16:creationId xmlns:a16="http://schemas.microsoft.com/office/drawing/2014/main" id="{8C042239-21B9-7C83-C5ED-F8FCB1793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910F68-F9B2-F2B6-C3CC-89CA7FB7FA0B}"/>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74745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AE71-B7B3-2A3D-0CA4-8C1355356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6B754-4BC2-4D3D-6596-DA6107E12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CC82F-2387-0554-7838-7C419E1A8A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30A31-7E9C-1B05-F4E1-AC1E13657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2654D-6DC3-C367-C9FB-D35DB147B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76B3C6-CBF3-C3DF-2232-B0B91F74282F}"/>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8" name="Footer Placeholder 7">
            <a:extLst>
              <a:ext uri="{FF2B5EF4-FFF2-40B4-BE49-F238E27FC236}">
                <a16:creationId xmlns:a16="http://schemas.microsoft.com/office/drawing/2014/main" id="{757023C8-D0DA-1E00-3D60-4AF6A3CD1A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A902BE-465D-EC10-3B5D-BA2E3EB6CABA}"/>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153584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1B8-C00B-D2BB-4526-D1ACC03BE1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A95DD6-3B7A-5492-B300-1DD8D5BDC8B7}"/>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4" name="Footer Placeholder 3">
            <a:extLst>
              <a:ext uri="{FF2B5EF4-FFF2-40B4-BE49-F238E27FC236}">
                <a16:creationId xmlns:a16="http://schemas.microsoft.com/office/drawing/2014/main" id="{44EC44B9-D12B-8832-4D34-25E51FD4F6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5DBC7B-CDB8-472F-C026-B9FC61E62476}"/>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392068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B34AB-B49E-498A-4C86-CFA79062C8C5}"/>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3" name="Footer Placeholder 2">
            <a:extLst>
              <a:ext uri="{FF2B5EF4-FFF2-40B4-BE49-F238E27FC236}">
                <a16:creationId xmlns:a16="http://schemas.microsoft.com/office/drawing/2014/main" id="{B5481352-6AFE-AE56-80AF-AF330E978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D16164-47D7-A3FE-7D48-A68723CCACED}"/>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69845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6405-3952-5BB4-6DDB-E8D405D1F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13205D-18BB-0042-2225-5479A91F8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A2BE4F-08F2-CA1B-5157-8B4E88F89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B6487-86B6-E51E-EA8F-8BC495E4F9BD}"/>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6" name="Footer Placeholder 5">
            <a:extLst>
              <a:ext uri="{FF2B5EF4-FFF2-40B4-BE49-F238E27FC236}">
                <a16:creationId xmlns:a16="http://schemas.microsoft.com/office/drawing/2014/main" id="{F587C99A-F0EC-1A90-FCE1-7C9DB5CC6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E0E1-47EE-2236-C70E-13002FFDA6D4}"/>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279827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C0CB-7A76-9E4D-893A-046978EFD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D499F5-D183-BA23-BA2E-1374725EA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DAA59-862F-4C7C-BFB9-81AB9E365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DF4B-B49B-5E60-7D1B-D484D18A9320}"/>
              </a:ext>
            </a:extLst>
          </p:cNvPr>
          <p:cNvSpPr>
            <a:spLocks noGrp="1"/>
          </p:cNvSpPr>
          <p:nvPr>
            <p:ph type="dt" sz="half" idx="10"/>
          </p:nvPr>
        </p:nvSpPr>
        <p:spPr/>
        <p:txBody>
          <a:bodyPr/>
          <a:lstStyle/>
          <a:p>
            <a:fld id="{400092D0-CC1F-4AEA-ADF4-9DA4CAC48900}" type="datetimeFigureOut">
              <a:rPr lang="en-US" smtClean="0"/>
              <a:t>1/11/2025</a:t>
            </a:fld>
            <a:endParaRPr lang="en-US"/>
          </a:p>
        </p:txBody>
      </p:sp>
      <p:sp>
        <p:nvSpPr>
          <p:cNvPr id="6" name="Footer Placeholder 5">
            <a:extLst>
              <a:ext uri="{FF2B5EF4-FFF2-40B4-BE49-F238E27FC236}">
                <a16:creationId xmlns:a16="http://schemas.microsoft.com/office/drawing/2014/main" id="{4735A85D-EB49-1A56-549D-6132B766B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73350-F996-6588-9792-AE86E8B7608C}"/>
              </a:ext>
            </a:extLst>
          </p:cNvPr>
          <p:cNvSpPr>
            <a:spLocks noGrp="1"/>
          </p:cNvSpPr>
          <p:nvPr>
            <p:ph type="sldNum" sz="quarter" idx="12"/>
          </p:nvPr>
        </p:nvSpPr>
        <p:spPr/>
        <p:txBody>
          <a:bodyPr/>
          <a:lstStyle/>
          <a:p>
            <a:fld id="{64024927-6CD9-4EFE-AE15-50873F5C59F9}" type="slidenum">
              <a:rPr lang="en-US" smtClean="0"/>
              <a:t>‹#›</a:t>
            </a:fld>
            <a:endParaRPr lang="en-US"/>
          </a:p>
        </p:txBody>
      </p:sp>
    </p:spTree>
    <p:extLst>
      <p:ext uri="{BB962C8B-B14F-4D97-AF65-F5344CB8AC3E}">
        <p14:creationId xmlns:p14="http://schemas.microsoft.com/office/powerpoint/2010/main" val="56422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E24A9C-536E-36B5-D047-7AB3FD6236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E339C-22F3-9F25-8FD2-7A06D652A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3576-8F1E-3110-7209-C26612760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0092D0-CC1F-4AEA-ADF4-9DA4CAC48900}" type="datetimeFigureOut">
              <a:rPr lang="en-US" smtClean="0"/>
              <a:t>1/11/2025</a:t>
            </a:fld>
            <a:endParaRPr lang="en-US"/>
          </a:p>
        </p:txBody>
      </p:sp>
      <p:sp>
        <p:nvSpPr>
          <p:cNvPr id="5" name="Footer Placeholder 4">
            <a:extLst>
              <a:ext uri="{FF2B5EF4-FFF2-40B4-BE49-F238E27FC236}">
                <a16:creationId xmlns:a16="http://schemas.microsoft.com/office/drawing/2014/main" id="{6E0F8AED-EE95-595A-3FDB-272D5555A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666660-6B4C-6316-7DBE-FEC5A3FA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024927-6CD9-4EFE-AE15-50873F5C59F9}" type="slidenum">
              <a:rPr lang="en-US" smtClean="0"/>
              <a:t>‹#›</a:t>
            </a:fld>
            <a:endParaRPr lang="en-US"/>
          </a:p>
        </p:txBody>
      </p:sp>
    </p:spTree>
    <p:extLst>
      <p:ext uri="{BB962C8B-B14F-4D97-AF65-F5344CB8AC3E}">
        <p14:creationId xmlns:p14="http://schemas.microsoft.com/office/powerpoint/2010/main" val="193207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B1F38-51C0-009F-7194-BB7A6986582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6F8974-F086-A0FB-EF20-16E0A0EAB2AF}"/>
              </a:ext>
            </a:extLst>
          </p:cNvPr>
          <p:cNvPicPr>
            <a:picLocks noChangeAspect="1"/>
          </p:cNvPicPr>
          <p:nvPr/>
        </p:nvPicPr>
        <p:blipFill>
          <a:blip r:embed="rId3"/>
          <a:srcRect l="2942" r="2941" b="-1"/>
          <a:stretch/>
        </p:blipFill>
        <p:spPr>
          <a:xfrm>
            <a:off x="37533" y="34734"/>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46549B-FE7C-7006-7612-FCEE929EB06B}"/>
              </a:ext>
            </a:extLst>
          </p:cNvPr>
          <p:cNvSpPr>
            <a:spLocks noGrp="1"/>
          </p:cNvSpPr>
          <p:nvPr>
            <p:ph type="ctrTitle"/>
          </p:nvPr>
        </p:nvSpPr>
        <p:spPr>
          <a:xfrm>
            <a:off x="8606733" y="743447"/>
            <a:ext cx="3445765" cy="3692028"/>
          </a:xfrm>
          <a:noFill/>
        </p:spPr>
        <p:txBody>
          <a:bodyPr>
            <a:normAutofit/>
          </a:bodyPr>
          <a:lstStyle/>
          <a:p>
            <a:pPr algn="l"/>
            <a:r>
              <a:rPr lang="en-US" sz="5200" dirty="0">
                <a:ln w="22225">
                  <a:solidFill>
                    <a:schemeClr val="tx1"/>
                  </a:solidFill>
                  <a:miter lim="800000"/>
                </a:ln>
              </a:rPr>
              <a:t>Predatory Behavior </a:t>
            </a:r>
          </a:p>
        </p:txBody>
      </p:sp>
      <p:pic>
        <p:nvPicPr>
          <p:cNvPr id="1030" name="Picture 6" descr="Symbol | Narcotics anonymous tattoo, Recovery tattoo, Flash tattoo designs">
            <a:extLst>
              <a:ext uri="{FF2B5EF4-FFF2-40B4-BE49-F238E27FC236}">
                <a16:creationId xmlns:a16="http://schemas.microsoft.com/office/drawing/2014/main" id="{361EF081-2C9A-6B7E-C4AE-4B89D5D5E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839" y="4597634"/>
            <a:ext cx="1089555" cy="1049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BDCEEC-39B3-53BD-8428-1ED8498CEC65}"/>
              </a:ext>
            </a:extLst>
          </p:cNvPr>
          <p:cNvSpPr txBox="1"/>
          <p:nvPr/>
        </p:nvSpPr>
        <p:spPr>
          <a:xfrm>
            <a:off x="367034" y="6190117"/>
            <a:ext cx="3730252" cy="646331"/>
          </a:xfrm>
          <a:prstGeom prst="rect">
            <a:avLst/>
          </a:prstGeom>
          <a:noFill/>
        </p:spPr>
        <p:txBody>
          <a:bodyPr wrap="none" rtlCol="0">
            <a:spAutoFit/>
          </a:bodyPr>
          <a:lstStyle/>
          <a:p>
            <a:r>
              <a:rPr lang="en-US" b="1" dirty="0">
                <a:solidFill>
                  <a:schemeClr val="bg1"/>
                </a:solidFill>
              </a:rPr>
              <a:t>Harold H ALNWFL 2025</a:t>
            </a:r>
          </a:p>
          <a:p>
            <a:r>
              <a:rPr lang="en-US" b="1" dirty="0">
                <a:solidFill>
                  <a:schemeClr val="bg1"/>
                </a:solidFill>
              </a:rPr>
              <a:t>Original Info From FRSC Pamphlet</a:t>
            </a:r>
          </a:p>
        </p:txBody>
      </p:sp>
    </p:spTree>
    <p:extLst>
      <p:ext uri="{BB962C8B-B14F-4D97-AF65-F5344CB8AC3E}">
        <p14:creationId xmlns:p14="http://schemas.microsoft.com/office/powerpoint/2010/main" val="39814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85F8-CDEA-7EB2-8CC4-047039F6A85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E57F6D6-3EC7-910E-6DC7-59FABCD98EB8}"/>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sp>
        <p:nvSpPr>
          <p:cNvPr id="3" name="TextBox 2">
            <a:extLst>
              <a:ext uri="{FF2B5EF4-FFF2-40B4-BE49-F238E27FC236}">
                <a16:creationId xmlns:a16="http://schemas.microsoft.com/office/drawing/2014/main" id="{86ED215C-37B2-64EB-59C8-61414F2182EE}"/>
              </a:ext>
            </a:extLst>
          </p:cNvPr>
          <p:cNvSpPr txBox="1"/>
          <p:nvPr/>
        </p:nvSpPr>
        <p:spPr>
          <a:xfrm>
            <a:off x="208341" y="1067945"/>
            <a:ext cx="11983659" cy="4524315"/>
          </a:xfrm>
          <a:prstGeom prst="rect">
            <a:avLst/>
          </a:prstGeom>
          <a:noFill/>
        </p:spPr>
        <p:txBody>
          <a:bodyPr wrap="square">
            <a:spAutoFit/>
          </a:bodyPr>
          <a:lstStyle/>
          <a:p>
            <a:r>
              <a:rPr lang="en-US" sz="3200" dirty="0"/>
              <a:t>When we think about predatory behavior in the NA fellowship, we can all come up with scenarios or pull from our own experiences of </a:t>
            </a:r>
          </a:p>
          <a:p>
            <a:endParaRPr lang="en-US" sz="3200" dirty="0"/>
          </a:p>
          <a:p>
            <a:pPr marL="457200" indent="-457200">
              <a:buFont typeface="Arial" panose="020B0604020202020204" pitchFamily="34" charset="0"/>
              <a:buChar char="•"/>
            </a:pPr>
            <a:r>
              <a:rPr lang="en-US" sz="3200" dirty="0"/>
              <a:t>Being either predator, prey or witness to these scenarios. </a:t>
            </a:r>
          </a:p>
          <a:p>
            <a:pPr marL="457200" indent="-457200">
              <a:buFont typeface="Arial" panose="020B0604020202020204" pitchFamily="34" charset="0"/>
              <a:buChar char="•"/>
            </a:pPr>
            <a:r>
              <a:rPr lang="en-US" sz="3200" dirty="0"/>
              <a:t>We come to the rooms of NA from varying walks of life or varied reasons and in various stages of addiction. </a:t>
            </a:r>
          </a:p>
          <a:p>
            <a:pPr marL="457200" indent="-457200">
              <a:buFont typeface="Arial" panose="020B0604020202020204" pitchFamily="34" charset="0"/>
              <a:buChar char="•"/>
            </a:pPr>
            <a:r>
              <a:rPr lang="en-US" sz="3200" dirty="0"/>
              <a:t>Some of us will turn from prey into predator. Often times, people who are abused will be come abusers. </a:t>
            </a:r>
          </a:p>
          <a:p>
            <a:pPr marL="457200" indent="-457200">
              <a:buFont typeface="Arial" panose="020B0604020202020204" pitchFamily="34" charset="0"/>
              <a:buChar char="•"/>
            </a:pPr>
            <a:r>
              <a:rPr lang="en-US" sz="3200" dirty="0"/>
              <a:t>Many of us have been abused; some of us have been abusers. </a:t>
            </a:r>
          </a:p>
        </p:txBody>
      </p:sp>
      <p:pic>
        <p:nvPicPr>
          <p:cNvPr id="2" name="Picture 6" descr="Symbol | Narcotics anonymous tattoo, Recovery tattoo, Flash tattoo designs">
            <a:extLst>
              <a:ext uri="{FF2B5EF4-FFF2-40B4-BE49-F238E27FC236}">
                <a16:creationId xmlns:a16="http://schemas.microsoft.com/office/drawing/2014/main" id="{80625125-3512-9A6F-E67A-D10FFBFFE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766676"/>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9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28EAE-A59D-71EE-66B7-9DF06E5A206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F5B1CCE-EF14-1B89-3B05-47C53265C5F7}"/>
              </a:ext>
            </a:extLst>
          </p:cNvPr>
          <p:cNvSpPr txBox="1"/>
          <p:nvPr/>
        </p:nvSpPr>
        <p:spPr>
          <a:xfrm>
            <a:off x="243067" y="219163"/>
            <a:ext cx="6094070" cy="584775"/>
          </a:xfrm>
          <a:prstGeom prst="rect">
            <a:avLst/>
          </a:prstGeom>
          <a:noFill/>
        </p:spPr>
        <p:txBody>
          <a:bodyPr wrap="square">
            <a:spAutoFit/>
          </a:bodyPr>
          <a:lstStyle/>
          <a:p>
            <a:r>
              <a:rPr lang="en-US" sz="3200" dirty="0"/>
              <a:t>Predatory Behavior </a:t>
            </a:r>
          </a:p>
        </p:txBody>
      </p:sp>
      <p:sp>
        <p:nvSpPr>
          <p:cNvPr id="3" name="TextBox 2">
            <a:extLst>
              <a:ext uri="{FF2B5EF4-FFF2-40B4-BE49-F238E27FC236}">
                <a16:creationId xmlns:a16="http://schemas.microsoft.com/office/drawing/2014/main" id="{CC769A64-EEDB-F692-860F-ADDC895ECA0F}"/>
              </a:ext>
            </a:extLst>
          </p:cNvPr>
          <p:cNvSpPr txBox="1"/>
          <p:nvPr/>
        </p:nvSpPr>
        <p:spPr>
          <a:xfrm>
            <a:off x="347241" y="1261534"/>
            <a:ext cx="11435787" cy="4031873"/>
          </a:xfrm>
          <a:prstGeom prst="rect">
            <a:avLst/>
          </a:prstGeom>
          <a:noFill/>
        </p:spPr>
        <p:txBody>
          <a:bodyPr wrap="square">
            <a:spAutoFit/>
          </a:bodyPr>
          <a:lstStyle/>
          <a:p>
            <a:r>
              <a:rPr lang="en-US" sz="3200" dirty="0"/>
              <a:t>People come to the rooms for differing reasons. Not everyone who is in the rooms is here to “…stop using, lose the desire to use, and find a new way to live”. </a:t>
            </a:r>
          </a:p>
          <a:p>
            <a:pPr marL="457200" indent="-457200">
              <a:buFont typeface="Arial" panose="020B0604020202020204" pitchFamily="34" charset="0"/>
              <a:buChar char="•"/>
            </a:pPr>
            <a:r>
              <a:rPr lang="en-US" sz="3200" dirty="0"/>
              <a:t>Some of us weren’t parented, or didn’t have adequate role models. </a:t>
            </a:r>
          </a:p>
          <a:p>
            <a:pPr marL="457200" indent="-457200">
              <a:buFont typeface="Arial" panose="020B0604020202020204" pitchFamily="34" charset="0"/>
              <a:buChar char="•"/>
            </a:pPr>
            <a:r>
              <a:rPr lang="en-US" sz="3200" dirty="0"/>
              <a:t>Some of us were raised in decent loving homes and strayed from the path. </a:t>
            </a:r>
          </a:p>
          <a:p>
            <a:pPr marL="457200" indent="-457200">
              <a:buFont typeface="Arial" panose="020B0604020202020204" pitchFamily="34" charset="0"/>
              <a:buChar char="•"/>
            </a:pPr>
            <a:r>
              <a:rPr lang="en-US" sz="3200" dirty="0"/>
              <a:t>Some come to the rooms through the criminal justice system.</a:t>
            </a:r>
          </a:p>
        </p:txBody>
      </p:sp>
      <p:pic>
        <p:nvPicPr>
          <p:cNvPr id="2" name="Picture 6" descr="Symbol | Narcotics anonymous tattoo, Recovery tattoo, Flash tattoo designs">
            <a:extLst>
              <a:ext uri="{FF2B5EF4-FFF2-40B4-BE49-F238E27FC236}">
                <a16:creationId xmlns:a16="http://schemas.microsoft.com/office/drawing/2014/main" id="{95721B9D-D5F2-6668-5EB7-7BF40C7AA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639351"/>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1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1B73-1F7C-9895-AA56-67D85C6A637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B81ECB2-F4E1-292F-D449-AF25B97B25E5}"/>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sp>
        <p:nvSpPr>
          <p:cNvPr id="3" name="TextBox 2">
            <a:extLst>
              <a:ext uri="{FF2B5EF4-FFF2-40B4-BE49-F238E27FC236}">
                <a16:creationId xmlns:a16="http://schemas.microsoft.com/office/drawing/2014/main" id="{71639EF7-61E5-6EE6-B4ED-1107431EF5E1}"/>
              </a:ext>
            </a:extLst>
          </p:cNvPr>
          <p:cNvSpPr txBox="1"/>
          <p:nvPr/>
        </p:nvSpPr>
        <p:spPr>
          <a:xfrm>
            <a:off x="233422" y="1027269"/>
            <a:ext cx="11725156" cy="4524315"/>
          </a:xfrm>
          <a:prstGeom prst="rect">
            <a:avLst/>
          </a:prstGeom>
          <a:noFill/>
        </p:spPr>
        <p:txBody>
          <a:bodyPr wrap="square">
            <a:spAutoFit/>
          </a:bodyPr>
          <a:lstStyle/>
          <a:p>
            <a:r>
              <a:rPr lang="en-US" sz="3200" dirty="0"/>
              <a:t>We all arrive in the rooms because something is wrong with the way we are living and we need to find a different way to live. </a:t>
            </a:r>
          </a:p>
          <a:p>
            <a:pPr marL="457200" indent="-457200">
              <a:buFont typeface="Arial" panose="020B0604020202020204" pitchFamily="34" charset="0"/>
              <a:buChar char="•"/>
            </a:pPr>
            <a:r>
              <a:rPr lang="en-US" sz="3200" dirty="0"/>
              <a:t>Many arrive at the doors of NA, broken, battered or badly damaged by the disease of addiction and the lengths we had to go to so we could continue using. </a:t>
            </a:r>
          </a:p>
          <a:p>
            <a:pPr marL="457200" indent="-457200">
              <a:buFont typeface="Arial" panose="020B0604020202020204" pitchFamily="34" charset="0"/>
              <a:buChar char="•"/>
            </a:pPr>
            <a:r>
              <a:rPr lang="en-US" sz="3200" dirty="0"/>
              <a:t>Many of us arrive with the “scars” of addiction and/or abuse evident on our physical person, others carry those wounds deep within. </a:t>
            </a:r>
          </a:p>
          <a:p>
            <a:r>
              <a:rPr lang="en-US" sz="3200" dirty="0"/>
              <a:t>You may not be able to see them, but the scars are there. </a:t>
            </a:r>
          </a:p>
        </p:txBody>
      </p:sp>
      <p:pic>
        <p:nvPicPr>
          <p:cNvPr id="2" name="Picture 6" descr="Symbol | Narcotics anonymous tattoo, Recovery tattoo, Flash tattoo designs">
            <a:extLst>
              <a:ext uri="{FF2B5EF4-FFF2-40B4-BE49-F238E27FC236}">
                <a16:creationId xmlns:a16="http://schemas.microsoft.com/office/drawing/2014/main" id="{A7640162-D5EF-60A5-8D0F-D7B3CC27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9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8BA28-49AD-C4B1-57C6-3CF6A62631DE}"/>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ow Advocates Are Improving Addiction Treatment in the Black Community">
            <a:extLst>
              <a:ext uri="{FF2B5EF4-FFF2-40B4-BE49-F238E27FC236}">
                <a16:creationId xmlns:a16="http://schemas.microsoft.com/office/drawing/2014/main" id="{670A56DC-0BEE-6E8C-7A53-A5D629B47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1"/>
          <a:stretch/>
        </p:blipFill>
        <p:spPr bwMode="auto">
          <a:xfrm>
            <a:off x="-3047"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637EE31-C4E2-D33B-8FA0-37B432A35951}"/>
              </a:ext>
            </a:extLst>
          </p:cNvPr>
          <p:cNvSpPr txBox="1"/>
          <p:nvPr/>
        </p:nvSpPr>
        <p:spPr>
          <a:xfrm>
            <a:off x="204836" y="-340930"/>
            <a:ext cx="5003772" cy="129005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mj-lt"/>
                <a:ea typeface="+mj-ea"/>
                <a:cs typeface="+mj-cs"/>
              </a:rPr>
              <a:t>Predatory Behavior </a:t>
            </a:r>
          </a:p>
        </p:txBody>
      </p:sp>
      <p:sp>
        <p:nvSpPr>
          <p:cNvPr id="3" name="TextBox 2">
            <a:extLst>
              <a:ext uri="{FF2B5EF4-FFF2-40B4-BE49-F238E27FC236}">
                <a16:creationId xmlns:a16="http://schemas.microsoft.com/office/drawing/2014/main" id="{DD6C73A2-C752-A334-8DC7-F0D62EECC61B}"/>
              </a:ext>
            </a:extLst>
          </p:cNvPr>
          <p:cNvSpPr txBox="1"/>
          <p:nvPr/>
        </p:nvSpPr>
        <p:spPr>
          <a:xfrm>
            <a:off x="8369811" y="1557614"/>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t>When we think about predatory behavior, we may only think about sexual predators but there are many kinds of predators in our midst. </a:t>
            </a:r>
          </a:p>
          <a:p>
            <a:pPr indent="-228600">
              <a:lnSpc>
                <a:spcPct val="90000"/>
              </a:lnSpc>
              <a:spcAft>
                <a:spcPts val="600"/>
              </a:spcAft>
              <a:buFont typeface="Arial" panose="020B0604020202020204" pitchFamily="34" charset="0"/>
              <a:buChar char="•"/>
            </a:pPr>
            <a:r>
              <a:rPr lang="en-US" sz="2800" dirty="0"/>
              <a:t>Examples of predatory behavior could be; </a:t>
            </a:r>
          </a:p>
        </p:txBody>
      </p:sp>
    </p:spTree>
    <p:extLst>
      <p:ext uri="{BB962C8B-B14F-4D97-AF65-F5344CB8AC3E}">
        <p14:creationId xmlns:p14="http://schemas.microsoft.com/office/powerpoint/2010/main" val="276445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FFC2-95E2-E1C3-6D48-AD079AA117D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4075E82-30C0-DBF6-1595-41716D8D59D9}"/>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sp>
        <p:nvSpPr>
          <p:cNvPr id="3" name="TextBox 2">
            <a:extLst>
              <a:ext uri="{FF2B5EF4-FFF2-40B4-BE49-F238E27FC236}">
                <a16:creationId xmlns:a16="http://schemas.microsoft.com/office/drawing/2014/main" id="{96D2ADE5-496D-0075-90B0-F8998DD50E2E}"/>
              </a:ext>
            </a:extLst>
          </p:cNvPr>
          <p:cNvSpPr txBox="1"/>
          <p:nvPr/>
        </p:nvSpPr>
        <p:spPr>
          <a:xfrm>
            <a:off x="185192" y="653232"/>
            <a:ext cx="11864051" cy="5001369"/>
          </a:xfrm>
          <a:prstGeom prst="rect">
            <a:avLst/>
          </a:prstGeom>
          <a:noFill/>
        </p:spPr>
        <p:txBody>
          <a:bodyPr wrap="square">
            <a:spAutoFit/>
          </a:bodyPr>
          <a:lstStyle/>
          <a:p>
            <a:endParaRPr lang="en-US" sz="2900" dirty="0"/>
          </a:p>
          <a:p>
            <a:pPr marL="285750" indent="-285750">
              <a:buFont typeface="Arial" panose="020B0604020202020204" pitchFamily="34" charset="0"/>
              <a:buChar char="•"/>
            </a:pPr>
            <a:r>
              <a:rPr lang="en-US" sz="2900" dirty="0"/>
              <a:t>borrowing money with no intention of paying it back, borrowing possessions</a:t>
            </a:r>
          </a:p>
          <a:p>
            <a:pPr marL="285750" indent="-285750">
              <a:buFont typeface="Arial" panose="020B0604020202020204" pitchFamily="34" charset="0"/>
              <a:buChar char="•"/>
            </a:pPr>
            <a:r>
              <a:rPr lang="en-US" sz="2900" dirty="0"/>
              <a:t>bumming” cigarettes, </a:t>
            </a:r>
            <a:r>
              <a:rPr lang="en-US" sz="2900" dirty="0" err="1"/>
              <a:t>etc</a:t>
            </a:r>
            <a:r>
              <a:rPr lang="en-US" sz="2900" dirty="0"/>
              <a:t> from a person who you know is unable to say no.</a:t>
            </a:r>
          </a:p>
          <a:p>
            <a:pPr marL="285750" indent="-285750">
              <a:buFont typeface="Arial" panose="020B0604020202020204" pitchFamily="34" charset="0"/>
              <a:buChar char="•"/>
            </a:pPr>
            <a:r>
              <a:rPr lang="en-US" sz="2900" dirty="0"/>
              <a:t>It could be someone selling or attempting to sell drugs in or around our meetings. </a:t>
            </a:r>
          </a:p>
          <a:p>
            <a:pPr marL="285750" indent="-285750">
              <a:buFont typeface="Arial" panose="020B0604020202020204" pitchFamily="34" charset="0"/>
              <a:buChar char="•"/>
            </a:pPr>
            <a:r>
              <a:rPr lang="en-US" sz="2900" dirty="0"/>
              <a:t>It could be an attractive person currying favor from someone to get money or things. </a:t>
            </a:r>
          </a:p>
          <a:p>
            <a:pPr marL="285750" indent="-285750">
              <a:buFont typeface="Arial" panose="020B0604020202020204" pitchFamily="34" charset="0"/>
              <a:buChar char="•"/>
            </a:pPr>
            <a:r>
              <a:rPr lang="en-US" sz="2900" dirty="0"/>
              <a:t>It could be a person with time “scooping up” a newcomer and beginning a relationship with someone who is newly clean (thirteenth stepping). </a:t>
            </a:r>
          </a:p>
        </p:txBody>
      </p:sp>
      <p:pic>
        <p:nvPicPr>
          <p:cNvPr id="2" name="Picture 6" descr="Symbol | Narcotics anonymous tattoo, Recovery tattoo, Flash tattoo designs">
            <a:extLst>
              <a:ext uri="{FF2B5EF4-FFF2-40B4-BE49-F238E27FC236}">
                <a16:creationId xmlns:a16="http://schemas.microsoft.com/office/drawing/2014/main" id="{4293206A-3FC7-B52C-BE5B-64FC4AEC5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778249"/>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7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7DEDC-7FB5-94DB-5EB3-13E5FFE091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3E3E48-2DDD-FCCE-B008-D7ED7EF940E9}"/>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sp>
        <p:nvSpPr>
          <p:cNvPr id="6" name="TextBox 5">
            <a:extLst>
              <a:ext uri="{FF2B5EF4-FFF2-40B4-BE49-F238E27FC236}">
                <a16:creationId xmlns:a16="http://schemas.microsoft.com/office/drawing/2014/main" id="{A3A02504-9A8F-53A5-D44B-9EE24C55CCB3}"/>
              </a:ext>
            </a:extLst>
          </p:cNvPr>
          <p:cNvSpPr txBox="1"/>
          <p:nvPr/>
        </p:nvSpPr>
        <p:spPr>
          <a:xfrm>
            <a:off x="243067" y="915097"/>
            <a:ext cx="11678857" cy="4401205"/>
          </a:xfrm>
          <a:prstGeom prst="rect">
            <a:avLst/>
          </a:prstGeom>
          <a:noFill/>
        </p:spPr>
        <p:txBody>
          <a:bodyPr wrap="square">
            <a:spAutoFit/>
          </a:bodyPr>
          <a:lstStyle/>
          <a:p>
            <a:r>
              <a:rPr lang="en-US" sz="2800" dirty="0"/>
              <a:t>Many people will resort to getting in relationships after the drugs go. It is one of the most prevalent and natural decisions people make when getting clean. </a:t>
            </a:r>
          </a:p>
          <a:p>
            <a:pPr marL="457200" indent="-457200">
              <a:buFont typeface="Arial" panose="020B0604020202020204" pitchFamily="34" charset="0"/>
              <a:buChar char="•"/>
            </a:pPr>
            <a:r>
              <a:rPr lang="en-US" sz="2800" dirty="0"/>
              <a:t>Using relationships to feel better is very common when people are getting clean.</a:t>
            </a:r>
          </a:p>
          <a:p>
            <a:pPr marL="457200" indent="-457200">
              <a:buFont typeface="Arial" panose="020B0604020202020204" pitchFamily="34" charset="0"/>
              <a:buChar char="•"/>
            </a:pPr>
            <a:r>
              <a:rPr lang="en-US" sz="2800" dirty="0"/>
              <a:t>When the drugs go people look for something outside themselves to fill a void left by active drug use. </a:t>
            </a:r>
          </a:p>
          <a:p>
            <a:r>
              <a:rPr lang="en-US" sz="2800" dirty="0"/>
              <a:t>Often times, the newcomer is excited or thrilled that someone with time is interested in them. They may not know yet that they don’t have to get involved in romantic/sexual/intimate relationships to stay clean. </a:t>
            </a:r>
          </a:p>
        </p:txBody>
      </p:sp>
      <p:pic>
        <p:nvPicPr>
          <p:cNvPr id="2" name="Picture 6" descr="Symbol | Narcotics anonymous tattoo, Recovery tattoo, Flash tattoo designs">
            <a:extLst>
              <a:ext uri="{FF2B5EF4-FFF2-40B4-BE49-F238E27FC236}">
                <a16:creationId xmlns:a16="http://schemas.microsoft.com/office/drawing/2014/main" id="{9FD49682-8A58-7EB0-DF76-F87A6B00D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43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46E7-ABC2-FD4A-6864-C4615DB2DA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B1C746-A515-8BBA-C54D-2159D3A09B7C}"/>
              </a:ext>
            </a:extLst>
          </p:cNvPr>
          <p:cNvSpPr txBox="1"/>
          <p:nvPr/>
        </p:nvSpPr>
        <p:spPr>
          <a:xfrm>
            <a:off x="243069" y="242313"/>
            <a:ext cx="6094067" cy="584775"/>
          </a:xfrm>
          <a:prstGeom prst="rect">
            <a:avLst/>
          </a:prstGeom>
          <a:noFill/>
        </p:spPr>
        <p:txBody>
          <a:bodyPr wrap="square">
            <a:spAutoFit/>
          </a:bodyPr>
          <a:lstStyle/>
          <a:p>
            <a:r>
              <a:rPr lang="en-US" sz="3200" b="1" dirty="0"/>
              <a:t>Predatory Behavior </a:t>
            </a:r>
          </a:p>
        </p:txBody>
      </p:sp>
      <p:sp>
        <p:nvSpPr>
          <p:cNvPr id="6" name="TextBox 5">
            <a:extLst>
              <a:ext uri="{FF2B5EF4-FFF2-40B4-BE49-F238E27FC236}">
                <a16:creationId xmlns:a16="http://schemas.microsoft.com/office/drawing/2014/main" id="{D7CDBC49-9669-7D4E-1B14-489BAC97F0F7}"/>
              </a:ext>
            </a:extLst>
          </p:cNvPr>
          <p:cNvSpPr txBox="1"/>
          <p:nvPr/>
        </p:nvSpPr>
        <p:spPr>
          <a:xfrm>
            <a:off x="243070" y="957440"/>
            <a:ext cx="11759878" cy="2677656"/>
          </a:xfrm>
          <a:prstGeom prst="rect">
            <a:avLst/>
          </a:prstGeom>
          <a:noFill/>
        </p:spPr>
        <p:txBody>
          <a:bodyPr wrap="square">
            <a:spAutoFit/>
          </a:bodyPr>
          <a:lstStyle/>
          <a:p>
            <a:r>
              <a:rPr lang="en-US" sz="2800" dirty="0"/>
              <a:t>There are several relationships that are imperative for early and on-going recovery: </a:t>
            </a:r>
          </a:p>
          <a:p>
            <a:r>
              <a:rPr lang="en-US" sz="2800" dirty="0"/>
              <a:t> </a:t>
            </a:r>
          </a:p>
          <a:p>
            <a:endParaRPr lang="en-US" sz="2800" dirty="0"/>
          </a:p>
          <a:p>
            <a:endParaRPr lang="en-US" sz="2800" dirty="0"/>
          </a:p>
          <a:p>
            <a:endParaRPr lang="en-US" sz="2800" dirty="0"/>
          </a:p>
        </p:txBody>
      </p:sp>
      <p:sp>
        <p:nvSpPr>
          <p:cNvPr id="8" name="TextBox 7">
            <a:extLst>
              <a:ext uri="{FF2B5EF4-FFF2-40B4-BE49-F238E27FC236}">
                <a16:creationId xmlns:a16="http://schemas.microsoft.com/office/drawing/2014/main" id="{8DB57AD3-FF21-08DC-8341-CEE2EA2EF008}"/>
              </a:ext>
            </a:extLst>
          </p:cNvPr>
          <p:cNvSpPr txBox="1"/>
          <p:nvPr/>
        </p:nvSpPr>
        <p:spPr>
          <a:xfrm>
            <a:off x="6096000" y="2540648"/>
            <a:ext cx="5640729"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a home group, </a:t>
            </a:r>
          </a:p>
          <a:p>
            <a:pPr marL="285750" indent="-285750">
              <a:buFont typeface="Arial" panose="020B0604020202020204" pitchFamily="34" charset="0"/>
              <a:buChar char="•"/>
            </a:pPr>
            <a:r>
              <a:rPr lang="en-US" sz="2800" dirty="0"/>
              <a:t>a service position, </a:t>
            </a:r>
          </a:p>
          <a:p>
            <a:pPr marL="285750" indent="-285750">
              <a:buFont typeface="Arial" panose="020B0604020202020204" pitchFamily="34" charset="0"/>
              <a:buChar char="•"/>
            </a:pPr>
            <a:r>
              <a:rPr lang="en-US" sz="2800" dirty="0"/>
              <a:t>consistent meeting attendance schedule etc. </a:t>
            </a:r>
          </a:p>
        </p:txBody>
      </p:sp>
      <p:sp>
        <p:nvSpPr>
          <p:cNvPr id="12" name="TextBox 11">
            <a:extLst>
              <a:ext uri="{FF2B5EF4-FFF2-40B4-BE49-F238E27FC236}">
                <a16:creationId xmlns:a16="http://schemas.microsoft.com/office/drawing/2014/main" id="{C7B57E5C-C135-60F0-17C8-535965A44DC0}"/>
              </a:ext>
            </a:extLst>
          </p:cNvPr>
          <p:cNvSpPr txBox="1"/>
          <p:nvPr/>
        </p:nvSpPr>
        <p:spPr>
          <a:xfrm>
            <a:off x="266215" y="2529073"/>
            <a:ext cx="5640728"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a relationship with a fellowship, a sponsor, </a:t>
            </a:r>
          </a:p>
          <a:p>
            <a:pPr marL="285750" indent="-285750">
              <a:buFont typeface="Arial" panose="020B0604020202020204" pitchFamily="34" charset="0"/>
              <a:buChar char="•"/>
            </a:pPr>
            <a:r>
              <a:rPr lang="en-US" sz="2800" dirty="0"/>
              <a:t>a support/peer group,</a:t>
            </a:r>
          </a:p>
          <a:p>
            <a:pPr marL="285750" indent="-285750">
              <a:buFont typeface="Arial" panose="020B0604020202020204" pitchFamily="34" charset="0"/>
              <a:buChar char="•"/>
            </a:pPr>
            <a:r>
              <a:rPr lang="en-US" sz="2800" dirty="0"/>
              <a:t>the steps</a:t>
            </a:r>
          </a:p>
        </p:txBody>
      </p:sp>
      <p:pic>
        <p:nvPicPr>
          <p:cNvPr id="11266" name="Picture 2" descr="The power of peer groups - Progressive Dairy Canada | Ag Proud">
            <a:extLst>
              <a:ext uri="{FF2B5EF4-FFF2-40B4-BE49-F238E27FC236}">
                <a16:creationId xmlns:a16="http://schemas.microsoft.com/office/drawing/2014/main" id="{CE462232-5E09-0336-43C6-DF46E495F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355" y="4356530"/>
            <a:ext cx="3600122" cy="239024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wo men hugging during 12 step meeting">
            <a:extLst>
              <a:ext uri="{FF2B5EF4-FFF2-40B4-BE49-F238E27FC236}">
                <a16:creationId xmlns:a16="http://schemas.microsoft.com/office/drawing/2014/main" id="{37796D20-3495-C397-DC42-B6DE76CFE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76" y="4561470"/>
            <a:ext cx="3423695" cy="20542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Symbol | Narcotics anonymous tattoo, Recovery tattoo, Flash tattoo designs">
            <a:extLst>
              <a:ext uri="{FF2B5EF4-FFF2-40B4-BE49-F238E27FC236}">
                <a16:creationId xmlns:a16="http://schemas.microsoft.com/office/drawing/2014/main" id="{69E3CC19-7204-3D32-D3A7-43E3E65E5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87" y="4515185"/>
            <a:ext cx="2233914" cy="215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7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0CC8B9-1F1F-57C3-CA08-E852131A8F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3FAECD-E886-2360-C00F-E9E7AB50B172}"/>
              </a:ext>
            </a:extLst>
          </p:cNvPr>
          <p:cNvPicPr>
            <a:picLocks noChangeAspect="1"/>
          </p:cNvPicPr>
          <p:nvPr/>
        </p:nvPicPr>
        <p:blipFill>
          <a:blip r:embed="rId2"/>
          <a:srcRect l="5884" r="-1" b="-1"/>
          <a:stretch/>
        </p:blipFill>
        <p:spPr>
          <a:xfrm>
            <a:off x="3722914" y="10"/>
            <a:ext cx="8469084"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AC6FEFA-B0E1-ABAA-CF72-560FA5A15680}"/>
              </a:ext>
            </a:extLst>
          </p:cNvPr>
          <p:cNvSpPr txBox="1"/>
          <p:nvPr/>
        </p:nvSpPr>
        <p:spPr>
          <a:xfrm>
            <a:off x="119753" y="1151341"/>
            <a:ext cx="5714992" cy="3742762"/>
          </a:xfrm>
          <a:prstGeom prst="rect">
            <a:avLst/>
          </a:prstGeom>
        </p:spPr>
        <p:txBody>
          <a:bodyPr vert="horz" lIns="91440" tIns="45720" rIns="91440" bIns="45720" rtlCol="0">
            <a:noAutofit/>
          </a:bodyPr>
          <a:lstStyle/>
          <a:p>
            <a:pPr>
              <a:lnSpc>
                <a:spcPct val="90000"/>
              </a:lnSpc>
              <a:spcAft>
                <a:spcPts val="600"/>
              </a:spcAft>
            </a:pPr>
            <a:r>
              <a:rPr lang="en-US" sz="2800" dirty="0"/>
              <a:t>Adding a romantic or sexual relationship at an early stage of recovery can shift the focus off of recovery and onto the new relationship. This can happen subtly without the people involved even knowing. When someone, female or male gets involved in a romantic/sexual/intimate relationship with someone who is new or returning to NA it is a problem for both parties. It may not be evident immediately but ultimately it could cause damage.    </a:t>
            </a:r>
          </a:p>
        </p:txBody>
      </p:sp>
      <p:sp>
        <p:nvSpPr>
          <p:cNvPr id="5" name="TextBox 4">
            <a:extLst>
              <a:ext uri="{FF2B5EF4-FFF2-40B4-BE49-F238E27FC236}">
                <a16:creationId xmlns:a16="http://schemas.microsoft.com/office/drawing/2014/main" id="{5F161FD7-BD2A-5D57-F07D-0D4E24BA7D2F}"/>
              </a:ext>
            </a:extLst>
          </p:cNvPr>
          <p:cNvSpPr txBox="1"/>
          <p:nvPr/>
        </p:nvSpPr>
        <p:spPr>
          <a:xfrm>
            <a:off x="243069" y="242313"/>
            <a:ext cx="6094067" cy="584775"/>
          </a:xfrm>
          <a:prstGeom prst="rect">
            <a:avLst/>
          </a:prstGeom>
          <a:noFill/>
        </p:spPr>
        <p:txBody>
          <a:bodyPr wrap="square">
            <a:spAutoFit/>
          </a:bodyPr>
          <a:lstStyle/>
          <a:p>
            <a:r>
              <a:rPr lang="en-US" sz="3200" b="1"/>
              <a:t>Predatory Behavior </a:t>
            </a:r>
            <a:endParaRPr lang="en-US" sz="3200" b="1" dirty="0"/>
          </a:p>
        </p:txBody>
      </p:sp>
    </p:spTree>
    <p:extLst>
      <p:ext uri="{BB962C8B-B14F-4D97-AF65-F5344CB8AC3E}">
        <p14:creationId xmlns:p14="http://schemas.microsoft.com/office/powerpoint/2010/main" val="348753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D5B269-2262-007D-253B-C9D03606DD3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0D6388-D859-EFB4-DD00-B750CC8FE985}"/>
              </a:ext>
            </a:extLst>
          </p:cNvPr>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rPr>
              <a:t>Predatory Behavior </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8304BA92-B676-1BDA-22FB-6743CD4C56C4}"/>
              </a:ext>
            </a:extLst>
          </p:cNvPr>
          <p:cNvSpPr txBox="1"/>
          <p:nvPr/>
        </p:nvSpPr>
        <p:spPr>
          <a:xfrm>
            <a:off x="1115568" y="2144477"/>
            <a:ext cx="10168128" cy="36950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t>People come into the rooms of NA, and many have issues with interpersonal relationships. </a:t>
            </a:r>
          </a:p>
          <a:p>
            <a:pPr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Many were raised in abusive homes or have some sort of abuse history. </a:t>
            </a:r>
          </a:p>
          <a:p>
            <a:pPr marL="285750" indent="-228600">
              <a:lnSpc>
                <a:spcPct val="90000"/>
              </a:lnSpc>
              <a:spcAft>
                <a:spcPts val="600"/>
              </a:spcAft>
              <a:buFont typeface="Arial" panose="020B0604020202020204" pitchFamily="34" charset="0"/>
              <a:buChar char="•"/>
            </a:pPr>
            <a:r>
              <a:rPr lang="en-US" sz="2800" dirty="0"/>
              <a:t>Some grew up people pleasing to get by; others used manipulation to get what they needed. </a:t>
            </a:r>
          </a:p>
          <a:p>
            <a:pPr marL="285750" indent="-228600">
              <a:lnSpc>
                <a:spcPct val="90000"/>
              </a:lnSpc>
              <a:spcAft>
                <a:spcPts val="600"/>
              </a:spcAft>
              <a:buFont typeface="Arial" panose="020B0604020202020204" pitchFamily="34" charset="0"/>
              <a:buChar char="•"/>
            </a:pPr>
            <a:r>
              <a:rPr lang="en-US" sz="2800" dirty="0"/>
              <a:t>Some believe they need to engage in sexual activity to be loved, etc. </a:t>
            </a:r>
          </a:p>
          <a:p>
            <a:pPr indent="-228600">
              <a:lnSpc>
                <a:spcPct val="90000"/>
              </a:lnSpc>
              <a:spcAft>
                <a:spcPts val="600"/>
              </a:spcAft>
              <a:buFont typeface="Arial" panose="020B0604020202020204" pitchFamily="34" charset="0"/>
              <a:buChar char="•"/>
            </a:pPr>
            <a:endParaRPr lang="en-US" sz="2800" dirty="0"/>
          </a:p>
        </p:txBody>
      </p:sp>
      <p:pic>
        <p:nvPicPr>
          <p:cNvPr id="2" name="Picture 6" descr="Symbol | Narcotics anonymous tattoo, Recovery tattoo, Flash tattoo designs">
            <a:extLst>
              <a:ext uri="{FF2B5EF4-FFF2-40B4-BE49-F238E27FC236}">
                <a16:creationId xmlns:a16="http://schemas.microsoft.com/office/drawing/2014/main" id="{1D81A9FF-1DCD-5233-8F1B-036C20701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8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612F7B-52A5-D120-D259-FB7449DF8671}"/>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79B7849-D257-4007-A469-721F80F55E5F}"/>
              </a:ext>
            </a:extLst>
          </p:cNvPr>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rPr>
              <a:t>Predatory Behavior </a:t>
            </a: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C0369DDF-ECEB-5943-B446-C3859B43C8D7}"/>
              </a:ext>
            </a:extLst>
          </p:cNvPr>
          <p:cNvSpPr txBox="1"/>
          <p:nvPr/>
        </p:nvSpPr>
        <p:spPr>
          <a:xfrm>
            <a:off x="1115568" y="2133600"/>
            <a:ext cx="10168128" cy="36950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r>
              <a:rPr lang="en-US" sz="2800" dirty="0"/>
              <a:t>Everyone has the right to feel safe to recover in the rooms of NA. We have the responsibility to ensure that the rooms are a safe place for people in any stage of recovery. When the rooms of NA are unsafe for any addict, they are unsafe for every addict. When the rooms of NA are unsafe then addicts may not want to come to the rooms, and they may die. We have a responsibility to make the rooms of NA as safe as possible. This may require that this behavior is confronted when observed. </a:t>
            </a:r>
          </a:p>
        </p:txBody>
      </p:sp>
      <p:pic>
        <p:nvPicPr>
          <p:cNvPr id="2" name="Picture 6" descr="Symbol | Narcotics anonymous tattoo, Recovery tattoo, Flash tattoo designs">
            <a:extLst>
              <a:ext uri="{FF2B5EF4-FFF2-40B4-BE49-F238E27FC236}">
                <a16:creationId xmlns:a16="http://schemas.microsoft.com/office/drawing/2014/main" id="{795FD3F2-5C05-0EBB-A149-44B1A2EE5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5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3D94-9FB6-235E-F528-2ACECBC138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4C4669-C71B-4461-CD61-57E38CA0D816}"/>
              </a:ext>
            </a:extLst>
          </p:cNvPr>
          <p:cNvSpPr txBox="1"/>
          <p:nvPr/>
        </p:nvSpPr>
        <p:spPr>
          <a:xfrm>
            <a:off x="138896" y="164334"/>
            <a:ext cx="11864051" cy="5509200"/>
          </a:xfrm>
          <a:prstGeom prst="rect">
            <a:avLst/>
          </a:prstGeom>
          <a:noFill/>
        </p:spPr>
        <p:txBody>
          <a:bodyPr wrap="square">
            <a:spAutoFit/>
          </a:bodyPr>
          <a:lstStyle/>
          <a:p>
            <a:r>
              <a:rPr lang="en-US" sz="3200" b="1" dirty="0"/>
              <a:t>Predatory Behavior </a:t>
            </a:r>
          </a:p>
          <a:p>
            <a:r>
              <a:rPr lang="en-US" sz="3200" dirty="0"/>
              <a:t> </a:t>
            </a:r>
          </a:p>
          <a:p>
            <a:r>
              <a:rPr lang="en-US" sz="3200" dirty="0"/>
              <a:t>This information was gathered by addicts, for addicts about a behavior that has the potentiality to damage, destroy lives and create havoc in the fellowship. </a:t>
            </a:r>
          </a:p>
          <a:p>
            <a:r>
              <a:rPr lang="en-US" sz="3200" dirty="0"/>
              <a:t>Collectively and individually addicts have been expressing concern about the health and welfare of our fellowship if this behavior does not abate. </a:t>
            </a:r>
          </a:p>
          <a:p>
            <a:r>
              <a:rPr lang="en-US" sz="3200" dirty="0"/>
              <a:t>Local and State officers, whether it be drug court or probation officers etc. that will not send their probationers or offenders to Narcotics Anonymous. </a:t>
            </a:r>
          </a:p>
        </p:txBody>
      </p:sp>
      <p:pic>
        <p:nvPicPr>
          <p:cNvPr id="2" name="Picture 6" descr="Symbol | Narcotics anonymous tattoo, Recovery tattoo, Flash tattoo designs">
            <a:extLst>
              <a:ext uri="{FF2B5EF4-FFF2-40B4-BE49-F238E27FC236}">
                <a16:creationId xmlns:a16="http://schemas.microsoft.com/office/drawing/2014/main" id="{6303433B-E11E-8381-CA93-D9068CF94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9822" y="5512031"/>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1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FC99-FE04-6563-5483-4AB864BE34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7A5F36-6620-3A74-998C-25E5E5443603}"/>
              </a:ext>
            </a:extLst>
          </p:cNvPr>
          <p:cNvSpPr txBox="1"/>
          <p:nvPr/>
        </p:nvSpPr>
        <p:spPr>
          <a:xfrm>
            <a:off x="243067" y="138138"/>
            <a:ext cx="6094070" cy="584775"/>
          </a:xfrm>
          <a:prstGeom prst="rect">
            <a:avLst/>
          </a:prstGeom>
          <a:noFill/>
        </p:spPr>
        <p:txBody>
          <a:bodyPr wrap="square">
            <a:spAutoFit/>
          </a:bodyPr>
          <a:lstStyle/>
          <a:p>
            <a:r>
              <a:rPr lang="en-US" sz="3200" b="1" dirty="0"/>
              <a:t>Predatory Behavior </a:t>
            </a:r>
          </a:p>
        </p:txBody>
      </p:sp>
      <p:sp>
        <p:nvSpPr>
          <p:cNvPr id="3" name="TextBox 2">
            <a:extLst>
              <a:ext uri="{FF2B5EF4-FFF2-40B4-BE49-F238E27FC236}">
                <a16:creationId xmlns:a16="http://schemas.microsoft.com/office/drawing/2014/main" id="{9A99FF5D-7F5D-3009-0FFC-1655F1323705}"/>
              </a:ext>
            </a:extLst>
          </p:cNvPr>
          <p:cNvSpPr txBox="1"/>
          <p:nvPr/>
        </p:nvSpPr>
        <p:spPr>
          <a:xfrm>
            <a:off x="358815" y="772230"/>
            <a:ext cx="11655707" cy="5693866"/>
          </a:xfrm>
          <a:prstGeom prst="rect">
            <a:avLst/>
          </a:prstGeom>
          <a:noFill/>
        </p:spPr>
        <p:txBody>
          <a:bodyPr wrap="square">
            <a:spAutoFit/>
          </a:bodyPr>
          <a:lstStyle/>
          <a:p>
            <a:r>
              <a:rPr lang="en-US" sz="2800" dirty="0"/>
              <a:t>Talking to people who are engaging in this behavior should be considered like doing a twelfth step call, this should not be done alone. </a:t>
            </a:r>
          </a:p>
          <a:p>
            <a:pPr marL="457200" indent="-457200">
              <a:buFont typeface="Arial" panose="020B0604020202020204" pitchFamily="34" charset="0"/>
              <a:buChar char="•"/>
            </a:pPr>
            <a:r>
              <a:rPr lang="en-US" sz="2800" dirty="0"/>
              <a:t>Some may believe that confronting someone with more than a one-on-one would be intimidating. </a:t>
            </a:r>
          </a:p>
          <a:p>
            <a:r>
              <a:rPr lang="en-US" sz="2800" dirty="0"/>
              <a:t>There is strength in numbers and we are more likely to act with spiritual principles if someone is there to support us. </a:t>
            </a:r>
          </a:p>
          <a:p>
            <a:pPr marL="457200" indent="-457200">
              <a:buFont typeface="Arial" panose="020B0604020202020204" pitchFamily="34" charset="0"/>
              <a:buChar char="•"/>
            </a:pPr>
            <a:r>
              <a:rPr lang="en-US" sz="2800" dirty="0"/>
              <a:t>Some believe that this is “an outside issue” and we don’t have the right to confront people engaging in this sort of behavior. </a:t>
            </a:r>
          </a:p>
          <a:p>
            <a:r>
              <a:rPr lang="en-US" sz="2800" dirty="0"/>
              <a:t>We need to ensure that we are coming form a place of love and compassion when talking with someone about this sort of behavior. It says in our literature that ‘we are each others’ eyes and ears” this implies that it is acceptable even advisable to approach someone who is engaging in predatory behavior and explaining why this behavior is dangerous.</a:t>
            </a:r>
          </a:p>
        </p:txBody>
      </p:sp>
      <p:pic>
        <p:nvPicPr>
          <p:cNvPr id="2" name="Picture 6" descr="Symbol | Narcotics anonymous tattoo, Recovery tattoo, Flash tattoo designs">
            <a:extLst>
              <a:ext uri="{FF2B5EF4-FFF2-40B4-BE49-F238E27FC236}">
                <a16:creationId xmlns:a16="http://schemas.microsoft.com/office/drawing/2014/main" id="{5DA18078-42B4-3E88-1BDC-6D0D89AE2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58" y="5845215"/>
            <a:ext cx="923842" cy="88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1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1A30D-32B3-E851-1EC4-F65638DF55E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AC0508-6FDC-5817-7FD0-A6C50C77073B}"/>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sp>
        <p:nvSpPr>
          <p:cNvPr id="3" name="TextBox 2">
            <a:extLst>
              <a:ext uri="{FF2B5EF4-FFF2-40B4-BE49-F238E27FC236}">
                <a16:creationId xmlns:a16="http://schemas.microsoft.com/office/drawing/2014/main" id="{FBDB75F8-7CB0-8D16-45A2-61F610B8251A}"/>
              </a:ext>
            </a:extLst>
          </p:cNvPr>
          <p:cNvSpPr txBox="1"/>
          <p:nvPr/>
        </p:nvSpPr>
        <p:spPr>
          <a:xfrm>
            <a:off x="314446" y="1501831"/>
            <a:ext cx="11563108" cy="3970318"/>
          </a:xfrm>
          <a:prstGeom prst="rect">
            <a:avLst/>
          </a:prstGeom>
          <a:noFill/>
        </p:spPr>
        <p:txBody>
          <a:bodyPr wrap="square">
            <a:spAutoFit/>
          </a:bodyPr>
          <a:lstStyle/>
          <a:p>
            <a:r>
              <a:rPr lang="en-US" sz="2800" dirty="0"/>
              <a:t>Does the Tenth Tradition tell us that, as individual recovering addicts, we must not talk in meetings about the challenges we face? No, it does not. </a:t>
            </a:r>
          </a:p>
          <a:p>
            <a:pPr marL="457200" indent="-457200">
              <a:buFont typeface="Arial" panose="020B0604020202020204" pitchFamily="34" charset="0"/>
              <a:buChar char="•"/>
            </a:pPr>
            <a:r>
              <a:rPr lang="en-US" sz="2800" dirty="0"/>
              <a:t>While a particular problem may be an outside issue, its effect on our recovery is not; everything affecting and recovering addict’s life is material for sharing. </a:t>
            </a:r>
          </a:p>
          <a:p>
            <a:pPr marL="457200" indent="-457200">
              <a:buFont typeface="Arial" panose="020B0604020202020204" pitchFamily="34" charset="0"/>
              <a:buChar char="•"/>
            </a:pPr>
            <a:r>
              <a:rPr lang="en-US" sz="2800" dirty="0"/>
              <a:t>If a problem we are having impacts our ability to stay clean and grow spiritually, it is not an outside issue.</a:t>
            </a:r>
          </a:p>
          <a:p>
            <a:endParaRPr lang="en-US" sz="2800" dirty="0"/>
          </a:p>
          <a:p>
            <a:endParaRPr lang="en-US" sz="2800" dirty="0"/>
          </a:p>
        </p:txBody>
      </p:sp>
      <p:pic>
        <p:nvPicPr>
          <p:cNvPr id="2" name="Picture 6" descr="Symbol | Narcotics anonymous tattoo, Recovery tattoo, Flash tattoo designs">
            <a:extLst>
              <a:ext uri="{FF2B5EF4-FFF2-40B4-BE49-F238E27FC236}">
                <a16:creationId xmlns:a16="http://schemas.microsoft.com/office/drawing/2014/main" id="{F3E730CD-BBA2-E41D-0948-19106BE57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9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3AB5-5634-5501-6F99-327EB5A126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3BDE58-5753-A563-588C-DB046C0F8D79}"/>
              </a:ext>
            </a:extLst>
          </p:cNvPr>
          <p:cNvSpPr txBox="1"/>
          <p:nvPr/>
        </p:nvSpPr>
        <p:spPr>
          <a:xfrm>
            <a:off x="243067" y="219163"/>
            <a:ext cx="6094070" cy="584775"/>
          </a:xfrm>
          <a:prstGeom prst="rect">
            <a:avLst/>
          </a:prstGeom>
          <a:noFill/>
        </p:spPr>
        <p:txBody>
          <a:bodyPr wrap="square">
            <a:spAutoFit/>
          </a:bodyPr>
          <a:lstStyle/>
          <a:p>
            <a:r>
              <a:rPr lang="en-US" sz="3200"/>
              <a:t>Predatory Behavior </a:t>
            </a:r>
            <a:endParaRPr lang="en-US" sz="3200" dirty="0"/>
          </a:p>
        </p:txBody>
      </p:sp>
      <p:sp>
        <p:nvSpPr>
          <p:cNvPr id="3" name="TextBox 2">
            <a:extLst>
              <a:ext uri="{FF2B5EF4-FFF2-40B4-BE49-F238E27FC236}">
                <a16:creationId xmlns:a16="http://schemas.microsoft.com/office/drawing/2014/main" id="{B2848F0B-F538-AF64-DF62-A9F722EED1F8}"/>
              </a:ext>
            </a:extLst>
          </p:cNvPr>
          <p:cNvSpPr txBox="1"/>
          <p:nvPr/>
        </p:nvSpPr>
        <p:spPr>
          <a:xfrm>
            <a:off x="243067" y="1987179"/>
            <a:ext cx="11678857" cy="3970318"/>
          </a:xfrm>
          <a:prstGeom prst="rect">
            <a:avLst/>
          </a:prstGeom>
          <a:noFill/>
        </p:spPr>
        <p:txBody>
          <a:bodyPr wrap="square">
            <a:spAutoFit/>
          </a:bodyPr>
          <a:lstStyle/>
          <a:p>
            <a:pPr marL="457200" indent="-457200">
              <a:buFont typeface="Arial" panose="020B0604020202020204" pitchFamily="34" charset="0"/>
              <a:buChar char="•"/>
            </a:pPr>
            <a:r>
              <a:rPr lang="en-US" sz="2800" dirty="0"/>
              <a:t>Home group members should take the lead in making everyone feel comfortable- walking the walk that everyone is welcome regardless…. </a:t>
            </a:r>
          </a:p>
          <a:p>
            <a:pPr marL="457200" indent="-457200">
              <a:buFont typeface="Arial" panose="020B0604020202020204" pitchFamily="34" charset="0"/>
              <a:buChar char="•"/>
            </a:pPr>
            <a:r>
              <a:rPr lang="en-US" sz="2800" dirty="0"/>
              <a:t>Get out of your own comfort zone and reach out to groups isolated geographically, by common culture etc.</a:t>
            </a:r>
          </a:p>
          <a:p>
            <a:pPr marL="457200" indent="-457200">
              <a:buFont typeface="Arial" panose="020B0604020202020204" pitchFamily="34" charset="0"/>
              <a:buChar char="•"/>
            </a:pPr>
            <a:r>
              <a:rPr lang="en-US" sz="2800" dirty="0"/>
              <a:t>Creating and maintaining an atmosphere of recovery is up to every individual member setting a personal example for others to follow we can prove that no addict anywhere need die from the horrors of addiction</a:t>
            </a:r>
          </a:p>
          <a:p>
            <a:pPr marL="457200" indent="-457200">
              <a:buFont typeface="Arial" panose="020B0604020202020204" pitchFamily="34" charset="0"/>
              <a:buChar char="•"/>
            </a:pPr>
            <a:endParaRPr lang="en-US" sz="2800" dirty="0"/>
          </a:p>
        </p:txBody>
      </p:sp>
      <p:sp>
        <p:nvSpPr>
          <p:cNvPr id="6" name="TextBox 5">
            <a:extLst>
              <a:ext uri="{FF2B5EF4-FFF2-40B4-BE49-F238E27FC236}">
                <a16:creationId xmlns:a16="http://schemas.microsoft.com/office/drawing/2014/main" id="{593C9657-DB3D-2F76-6BFC-F16AE9DA5B46}"/>
              </a:ext>
            </a:extLst>
          </p:cNvPr>
          <p:cNvSpPr txBox="1"/>
          <p:nvPr/>
        </p:nvSpPr>
        <p:spPr>
          <a:xfrm>
            <a:off x="257538" y="949653"/>
            <a:ext cx="8273004" cy="461665"/>
          </a:xfrm>
          <a:prstGeom prst="rect">
            <a:avLst/>
          </a:prstGeom>
          <a:noFill/>
        </p:spPr>
        <p:txBody>
          <a:bodyPr wrap="square">
            <a:spAutoFit/>
          </a:bodyPr>
          <a:lstStyle/>
          <a:p>
            <a:r>
              <a:rPr lang="en-US" sz="2400" b="1" dirty="0"/>
              <a:t>Recommendation/Suggestions that may be helpful. </a:t>
            </a:r>
          </a:p>
        </p:txBody>
      </p:sp>
      <p:pic>
        <p:nvPicPr>
          <p:cNvPr id="2" name="Picture 6" descr="Symbol | Narcotics anonymous tattoo, Recovery tattoo, Flash tattoo designs">
            <a:extLst>
              <a:ext uri="{FF2B5EF4-FFF2-40B4-BE49-F238E27FC236}">
                <a16:creationId xmlns:a16="http://schemas.microsoft.com/office/drawing/2014/main" id="{2FD87F78-1DCB-7D9E-D87E-C899FAD74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2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896BC0-F555-0B78-0A77-3246CE6D4C9D}"/>
              </a:ext>
            </a:extLst>
          </p:cNvPr>
          <p:cNvSpPr txBox="1"/>
          <p:nvPr/>
        </p:nvSpPr>
        <p:spPr>
          <a:xfrm>
            <a:off x="243067" y="1154194"/>
            <a:ext cx="11551534" cy="5693866"/>
          </a:xfrm>
          <a:prstGeom prst="rect">
            <a:avLst/>
          </a:prstGeom>
          <a:noFill/>
        </p:spPr>
        <p:txBody>
          <a:bodyPr wrap="square">
            <a:spAutoFit/>
          </a:bodyPr>
          <a:lstStyle/>
          <a:p>
            <a:r>
              <a:rPr lang="en-US" sz="2400" b="1" dirty="0"/>
              <a:t>Recommendation/Suggestions that may be helpful. </a:t>
            </a:r>
          </a:p>
          <a:p>
            <a:endParaRPr lang="en-US" sz="2800" b="1" dirty="0"/>
          </a:p>
          <a:p>
            <a:pPr marL="457200" indent="-457200">
              <a:buFont typeface="Arial" panose="020B0604020202020204" pitchFamily="34" charset="0"/>
              <a:buChar char="•"/>
            </a:pPr>
            <a:r>
              <a:rPr lang="en-US" sz="2800" dirty="0"/>
              <a:t>It is the responsibility of every home group member to be the eyes and ears of other members and look out for predatory behavior from anyone.</a:t>
            </a:r>
          </a:p>
          <a:p>
            <a:pPr marL="457200" indent="-457200">
              <a:buFont typeface="Arial" panose="020B0604020202020204" pitchFamily="34" charset="0"/>
              <a:buChar char="•"/>
            </a:pPr>
            <a:r>
              <a:rPr lang="en-US" sz="2800" dirty="0"/>
              <a:t>Have 2-3 home group members discuss with the offending member after the meeting. Make a “No Predatory Behavior Tolerated” statement as part of the format  Discuss that this type of behavior is not just sex; it is also money, clothing, rides, places to live. It can evolve into many different behaviors </a:t>
            </a:r>
          </a:p>
          <a:p>
            <a:pPr marL="457200" indent="-457200">
              <a:buFont typeface="Arial" panose="020B0604020202020204" pitchFamily="34" charset="0"/>
              <a:buChar char="•"/>
            </a:pPr>
            <a:r>
              <a:rPr lang="en-US" sz="2800" dirty="0"/>
              <a:t>Confront your friends if they engage in predatory behavior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6" name="TextBox 5">
            <a:extLst>
              <a:ext uri="{FF2B5EF4-FFF2-40B4-BE49-F238E27FC236}">
                <a16:creationId xmlns:a16="http://schemas.microsoft.com/office/drawing/2014/main" id="{31336253-E262-5741-2234-D9BA1A09450F}"/>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pic>
        <p:nvPicPr>
          <p:cNvPr id="7" name="Picture 6" descr="Symbol | Narcotics anonymous tattoo, Recovery tattoo, Flash tattoo designs">
            <a:extLst>
              <a:ext uri="{FF2B5EF4-FFF2-40B4-BE49-F238E27FC236}">
                <a16:creationId xmlns:a16="http://schemas.microsoft.com/office/drawing/2014/main" id="{723FB675-F108-10AC-5D24-52556013C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523608"/>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4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78C2A-C333-E14D-6AB1-D4A20D268C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A70584-4BAC-17F3-7BBD-B7A6F892D3A6}"/>
              </a:ext>
            </a:extLst>
          </p:cNvPr>
          <p:cNvSpPr txBox="1"/>
          <p:nvPr/>
        </p:nvSpPr>
        <p:spPr>
          <a:xfrm>
            <a:off x="243066" y="219163"/>
            <a:ext cx="6908847" cy="584775"/>
          </a:xfrm>
          <a:prstGeom prst="rect">
            <a:avLst/>
          </a:prstGeom>
          <a:noFill/>
        </p:spPr>
        <p:txBody>
          <a:bodyPr wrap="square">
            <a:spAutoFit/>
          </a:bodyPr>
          <a:lstStyle/>
          <a:p>
            <a:r>
              <a:rPr lang="en-US" sz="3200" b="1"/>
              <a:t>Predatory Behavior - Conclusion </a:t>
            </a:r>
            <a:endParaRPr lang="en-US" sz="3200" b="1" dirty="0"/>
          </a:p>
        </p:txBody>
      </p:sp>
      <p:sp>
        <p:nvSpPr>
          <p:cNvPr id="3" name="TextBox 2">
            <a:extLst>
              <a:ext uri="{FF2B5EF4-FFF2-40B4-BE49-F238E27FC236}">
                <a16:creationId xmlns:a16="http://schemas.microsoft.com/office/drawing/2014/main" id="{7350B8D3-7F2B-857F-000A-51CEB099770A}"/>
              </a:ext>
            </a:extLst>
          </p:cNvPr>
          <p:cNvSpPr txBox="1"/>
          <p:nvPr/>
        </p:nvSpPr>
        <p:spPr>
          <a:xfrm>
            <a:off x="275725" y="1020931"/>
            <a:ext cx="11620983" cy="6124754"/>
          </a:xfrm>
          <a:prstGeom prst="rect">
            <a:avLst/>
          </a:prstGeom>
          <a:noFill/>
        </p:spPr>
        <p:txBody>
          <a:bodyPr wrap="square">
            <a:spAutoFit/>
          </a:bodyPr>
          <a:lstStyle/>
          <a:p>
            <a:r>
              <a:rPr lang="en-US" sz="2800" dirty="0"/>
              <a:t>Every individual is precious to the group and the group is precious to the individual. We never experienced the kind of attention and personal care that we found in the program. We are accepted and loved for who we are, not in spite of who we are. No one can revoke our membership or make us do anything that we do not choose to do. If a predator interferes with our purpose, then addressing that becomes our primary purpose.</a:t>
            </a:r>
            <a:r>
              <a:rPr lang="en-US" sz="2800" b="0" i="0" dirty="0">
                <a:solidFill>
                  <a:srgbClr val="000000"/>
                </a:solidFill>
                <a:effectLst/>
              </a:rPr>
              <a:t> </a:t>
            </a:r>
          </a:p>
          <a:p>
            <a:endParaRPr lang="en-US" sz="2800" dirty="0">
              <a:solidFill>
                <a:srgbClr val="000000"/>
              </a:solidFill>
            </a:endParaRPr>
          </a:p>
          <a:p>
            <a:r>
              <a:rPr lang="en-US" sz="2800" b="1" i="0" dirty="0">
                <a:solidFill>
                  <a:srgbClr val="000000"/>
                </a:solidFill>
                <a:effectLst/>
              </a:rPr>
              <a:t>Creating and  maintaining an atmosphere of recovery  is up to every individual member setting a personal example for others to follow where we can prove that no addict anywhere need die from the horrors of addiction.</a:t>
            </a:r>
            <a:endParaRPr lang="en-US" sz="2800" b="1" dirty="0"/>
          </a:p>
          <a:p>
            <a:endParaRPr lang="en-US" sz="2800" dirty="0"/>
          </a:p>
          <a:p>
            <a:endParaRPr lang="en-US" sz="2800" dirty="0"/>
          </a:p>
          <a:p>
            <a:endParaRPr lang="en-US" sz="2800" dirty="0"/>
          </a:p>
        </p:txBody>
      </p:sp>
      <p:pic>
        <p:nvPicPr>
          <p:cNvPr id="2" name="Picture 6" descr="Symbol | Narcotics anonymous tattoo, Recovery tattoo, Flash tattoo designs">
            <a:extLst>
              <a:ext uri="{FF2B5EF4-FFF2-40B4-BE49-F238E27FC236}">
                <a16:creationId xmlns:a16="http://schemas.microsoft.com/office/drawing/2014/main" id="{A79962E8-0C24-83FA-82E4-0ECEC41EE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636044"/>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3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88340D-8468-11A0-606C-E505008D7D14}"/>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A7AC36C-046F-64DF-F32F-813B1B6E9A63}"/>
              </a:ext>
            </a:extLst>
          </p:cNvPr>
          <p:cNvPicPr>
            <a:picLocks noChangeAspect="1"/>
          </p:cNvPicPr>
          <p:nvPr/>
        </p:nvPicPr>
        <p:blipFill>
          <a:blip r:embed="rId2"/>
          <a:srcRect l="5884" r="-1" b="-1"/>
          <a:stretch/>
        </p:blipFill>
        <p:spPr>
          <a:xfrm>
            <a:off x="1" y="10"/>
            <a:ext cx="9669642" cy="6857990"/>
          </a:xfrm>
          <a:prstGeom prst="rect">
            <a:avLst/>
          </a:prstGeom>
        </p:spPr>
      </p:pic>
      <p:sp>
        <p:nvSpPr>
          <p:cNvPr id="78" name="Rectangle 7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1E58704-E129-84D2-89E1-C67F96412276}"/>
              </a:ext>
            </a:extLst>
          </p:cNvPr>
          <p:cNvSpPr txBox="1"/>
          <p:nvPr/>
        </p:nvSpPr>
        <p:spPr>
          <a:xfrm>
            <a:off x="7935402" y="743447"/>
            <a:ext cx="344576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dirty="0">
                <a:latin typeface="+mj-lt"/>
                <a:ea typeface="+mj-ea"/>
                <a:cs typeface="+mj-cs"/>
              </a:rPr>
              <a:t>Predatory Behavior </a:t>
            </a:r>
          </a:p>
          <a:p>
            <a:pPr>
              <a:lnSpc>
                <a:spcPct val="90000"/>
              </a:lnSpc>
              <a:spcBef>
                <a:spcPct val="0"/>
              </a:spcBef>
              <a:spcAft>
                <a:spcPts val="600"/>
              </a:spcAft>
            </a:pPr>
            <a:r>
              <a:rPr lang="en-US" sz="5200" dirty="0">
                <a:latin typeface="+mj-lt"/>
                <a:ea typeface="+mj-ea"/>
                <a:cs typeface="+mj-cs"/>
              </a:rPr>
              <a:t>Questions?</a:t>
            </a:r>
          </a:p>
        </p:txBody>
      </p:sp>
      <p:pic>
        <p:nvPicPr>
          <p:cNvPr id="3" name="Picture 6" descr="Symbol | Narcotics anonymous tattoo, Recovery tattoo, Flash tattoo designs">
            <a:extLst>
              <a:ext uri="{FF2B5EF4-FFF2-40B4-BE49-F238E27FC236}">
                <a16:creationId xmlns:a16="http://schemas.microsoft.com/office/drawing/2014/main" id="{B86F65E5-8C88-CBB2-FF06-C4C668189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508" y="4597634"/>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3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011C50-4E9A-9CA0-F235-51CAE024E717}"/>
              </a:ext>
            </a:extLst>
          </p:cNvPr>
          <p:cNvSpPr txBox="1"/>
          <p:nvPr/>
        </p:nvSpPr>
        <p:spPr>
          <a:xfrm>
            <a:off x="138896" y="164334"/>
            <a:ext cx="11864051" cy="3046988"/>
          </a:xfrm>
          <a:prstGeom prst="rect">
            <a:avLst/>
          </a:prstGeom>
          <a:noFill/>
        </p:spPr>
        <p:txBody>
          <a:bodyPr wrap="square">
            <a:spAutoFit/>
          </a:bodyPr>
          <a:lstStyle/>
          <a:p>
            <a:r>
              <a:rPr lang="en-US" sz="3200" b="1" dirty="0"/>
              <a:t>Predatory Behavior </a:t>
            </a:r>
          </a:p>
          <a:p>
            <a:r>
              <a:rPr lang="en-US" sz="3200" dirty="0"/>
              <a:t> </a:t>
            </a:r>
          </a:p>
          <a:p>
            <a:pPr marL="457200" indent="-457200">
              <a:buFont typeface="Arial" panose="020B0604020202020204" pitchFamily="34" charset="0"/>
              <a:buChar char="•"/>
            </a:pPr>
            <a:r>
              <a:rPr lang="en-US" sz="3200" dirty="0"/>
              <a:t>Many people who could become potential members are not able to hear the lifechanging message of Narcotics Anonymous.</a:t>
            </a:r>
          </a:p>
          <a:p>
            <a:pPr marL="457200" indent="-457200">
              <a:buFont typeface="Arial" panose="020B0604020202020204" pitchFamily="34" charset="0"/>
              <a:buChar char="•"/>
            </a:pPr>
            <a:r>
              <a:rPr lang="en-US" sz="3200" dirty="0"/>
              <a:t>There is a reputation in some areas that people who are sent to NA are not safe and are preyed upon by other members. </a:t>
            </a:r>
          </a:p>
        </p:txBody>
      </p:sp>
      <p:pic>
        <p:nvPicPr>
          <p:cNvPr id="2" name="Picture 6" descr="Symbol | Narcotics anonymous tattoo, Recovery tattoo, Flash tattoo designs">
            <a:extLst>
              <a:ext uri="{FF2B5EF4-FFF2-40B4-BE49-F238E27FC236}">
                <a16:creationId xmlns:a16="http://schemas.microsoft.com/office/drawing/2014/main" id="{0E5D7D18-EA12-AC75-F052-1BC09F56C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9822" y="5512031"/>
            <a:ext cx="1089555" cy="1049103"/>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See related image detail. Humani Centre - Crisis Management">
            <a:extLst>
              <a:ext uri="{FF2B5EF4-FFF2-40B4-BE49-F238E27FC236}">
                <a16:creationId xmlns:a16="http://schemas.microsoft.com/office/drawing/2014/main" id="{36131C47-3BF8-928F-5CA8-ACC158BF0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47" y="3745155"/>
            <a:ext cx="5067298" cy="264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1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8856-E88E-3DE4-B7CB-8A2631DDDF0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6C0E71-4E63-2D2F-A1BC-DBEAE6FC2332}"/>
              </a:ext>
            </a:extLst>
          </p:cNvPr>
          <p:cNvSpPr txBox="1"/>
          <p:nvPr/>
        </p:nvSpPr>
        <p:spPr>
          <a:xfrm>
            <a:off x="138896" y="164334"/>
            <a:ext cx="11864051" cy="3046988"/>
          </a:xfrm>
          <a:prstGeom prst="rect">
            <a:avLst/>
          </a:prstGeom>
          <a:noFill/>
        </p:spPr>
        <p:txBody>
          <a:bodyPr wrap="square">
            <a:spAutoFit/>
          </a:bodyPr>
          <a:lstStyle/>
          <a:p>
            <a:r>
              <a:rPr lang="en-US" sz="3200" b="1" dirty="0"/>
              <a:t>Predatory Behavior </a:t>
            </a:r>
          </a:p>
          <a:p>
            <a:r>
              <a:rPr lang="en-US" sz="3200" dirty="0"/>
              <a:t> </a:t>
            </a:r>
          </a:p>
          <a:p>
            <a:r>
              <a:rPr lang="en-US" sz="3200" dirty="0"/>
              <a:t>Many people who could become potential members are not able to hear the lifechanging message of Narcotics Anonymous. There is a reputation in some areas that people who are sent to NA are not safe and are preyed upon by other members. </a:t>
            </a:r>
          </a:p>
        </p:txBody>
      </p:sp>
      <p:pic>
        <p:nvPicPr>
          <p:cNvPr id="2" name="Picture 6" descr="Symbol | Narcotics anonymous tattoo, Recovery tattoo, Flash tattoo designs">
            <a:extLst>
              <a:ext uri="{FF2B5EF4-FFF2-40B4-BE49-F238E27FC236}">
                <a16:creationId xmlns:a16="http://schemas.microsoft.com/office/drawing/2014/main" id="{13D86A8A-9945-DF5C-3C2B-07D20F15E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3" y="3382184"/>
            <a:ext cx="3374571" cy="324928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11 Ways to Spot Predators at Work">
            <a:extLst>
              <a:ext uri="{FF2B5EF4-FFF2-40B4-BE49-F238E27FC236}">
                <a16:creationId xmlns:a16="http://schemas.microsoft.com/office/drawing/2014/main" id="{0B7BC134-270B-120F-3790-90EA7E252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97" y="3462662"/>
            <a:ext cx="3910693" cy="309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BB3CF-37DA-5681-83A7-00A3AB61EB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16B5E6B-168E-C262-6811-601DFE02F8DD}"/>
              </a:ext>
            </a:extLst>
          </p:cNvPr>
          <p:cNvSpPr txBox="1"/>
          <p:nvPr/>
        </p:nvSpPr>
        <p:spPr>
          <a:xfrm>
            <a:off x="243067" y="1252747"/>
            <a:ext cx="11597833" cy="3539430"/>
          </a:xfrm>
          <a:prstGeom prst="rect">
            <a:avLst/>
          </a:prstGeom>
          <a:noFill/>
        </p:spPr>
        <p:txBody>
          <a:bodyPr wrap="square">
            <a:spAutoFit/>
          </a:bodyPr>
          <a:lstStyle/>
          <a:p>
            <a:r>
              <a:rPr lang="en-US" sz="3200" dirty="0"/>
              <a:t>Our hope is that we can bring to light some information that will help recovering addicts identify where there has concern and how to deal with the situation if and when the situation it arises. Most of all it will hopefully cause people who are engaging in predatory behavior  to take a good long look at just how damaging this behavior can be to addicts in our fellowship and those who have yet to join us. </a:t>
            </a:r>
          </a:p>
        </p:txBody>
      </p:sp>
      <p:sp>
        <p:nvSpPr>
          <p:cNvPr id="7" name="TextBox 6">
            <a:extLst>
              <a:ext uri="{FF2B5EF4-FFF2-40B4-BE49-F238E27FC236}">
                <a16:creationId xmlns:a16="http://schemas.microsoft.com/office/drawing/2014/main" id="{6D966C3D-0F32-167D-DF9C-268CCB976E24}"/>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pic>
        <p:nvPicPr>
          <p:cNvPr id="2" name="Picture 6" descr="Symbol | Narcotics anonymous tattoo, Recovery tattoo, Flash tattoo designs">
            <a:extLst>
              <a:ext uri="{FF2B5EF4-FFF2-40B4-BE49-F238E27FC236}">
                <a16:creationId xmlns:a16="http://schemas.microsoft.com/office/drawing/2014/main" id="{8527A090-7FF4-3F4A-5016-A8F6AB9C9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9822" y="5512031"/>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8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1DFDCE-23C2-5F10-7717-4DF60D5C2E8C}"/>
            </a:ext>
          </a:extLst>
        </p:cNvPr>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E20CEF-8A0F-008F-1A30-FB60F01C30E0}"/>
              </a:ext>
            </a:extLst>
          </p:cNvPr>
          <p:cNvSpPr txBox="1"/>
          <p:nvPr/>
        </p:nvSpPr>
        <p:spPr>
          <a:xfrm>
            <a:off x="4798733" y="3337040"/>
            <a:ext cx="6003980" cy="13255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Predatory Behavior </a:t>
            </a:r>
          </a:p>
        </p:txBody>
      </p:sp>
      <p:pic>
        <p:nvPicPr>
          <p:cNvPr id="4100" name="Picture 4" descr="150 RULE Part 3 | Watch Opp">
            <a:extLst>
              <a:ext uri="{FF2B5EF4-FFF2-40B4-BE49-F238E27FC236}">
                <a16:creationId xmlns:a16="http://schemas.microsoft.com/office/drawing/2014/main" id="{FE0717DF-0A1D-422C-C286-6700826F3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28"/>
          <a:stretch/>
        </p:blipFill>
        <p:spPr bwMode="auto">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A89826-45F8-CB86-B3B6-E8B0EBB20A07}"/>
              </a:ext>
            </a:extLst>
          </p:cNvPr>
          <p:cNvSpPr txBox="1"/>
          <p:nvPr/>
        </p:nvSpPr>
        <p:spPr>
          <a:xfrm>
            <a:off x="3701144" y="5021831"/>
            <a:ext cx="7979228" cy="1299943"/>
          </a:xfrm>
          <a:prstGeom prst="rect">
            <a:avLst/>
          </a:prstGeom>
        </p:spPr>
        <p:txBody>
          <a:bodyPr vert="horz" lIns="91440" tIns="45720" rIns="91440" bIns="45720" rtlCol="0">
            <a:noAutofit/>
          </a:bodyPr>
          <a:lstStyle/>
          <a:p>
            <a:pPr>
              <a:lnSpc>
                <a:spcPct val="90000"/>
              </a:lnSpc>
              <a:spcAft>
                <a:spcPts val="600"/>
              </a:spcAft>
            </a:pPr>
            <a:r>
              <a:rPr lang="en-US" sz="2800" dirty="0"/>
              <a:t>What’s at stake is, Local and State officers, whether it be drug court or probation officers etc. They may not be willing to send their probationers or offenders to Narcotics Anonymous. </a:t>
            </a:r>
          </a:p>
        </p:txBody>
      </p:sp>
      <p:pic>
        <p:nvPicPr>
          <p:cNvPr id="4098" name="Picture 2" descr="Alabama Board of Pardons and Paroles - Encyclopedia of Alabama">
            <a:extLst>
              <a:ext uri="{FF2B5EF4-FFF2-40B4-BE49-F238E27FC236}">
                <a16:creationId xmlns:a16="http://schemas.microsoft.com/office/drawing/2014/main" id="{A79B31A6-8651-4F80-C6C2-0862CC9B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62" r="12248" b="1"/>
          <a:stretch/>
        </p:blipFill>
        <p:spPr bwMode="auto">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Probation vs. Parole: What's the Difference?">
            <a:extLst>
              <a:ext uri="{FF2B5EF4-FFF2-40B4-BE49-F238E27FC236}">
                <a16:creationId xmlns:a16="http://schemas.microsoft.com/office/drawing/2014/main" id="{EA57A28A-474D-120E-1C66-B871EDE5B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17" r="33382" b="-2"/>
          <a:stretch/>
        </p:blipFill>
        <p:spPr bwMode="auto">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7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2BDB06-144E-88A6-1737-99E9A8E6AB87}"/>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lorful carved figures of humans">
            <a:extLst>
              <a:ext uri="{FF2B5EF4-FFF2-40B4-BE49-F238E27FC236}">
                <a16:creationId xmlns:a16="http://schemas.microsoft.com/office/drawing/2014/main" id="{F57AB8D8-3317-93B8-6060-E5F8BC048591}"/>
              </a:ext>
            </a:extLst>
          </p:cNvPr>
          <p:cNvPicPr>
            <a:picLocks noChangeAspect="1"/>
          </p:cNvPicPr>
          <p:nvPr/>
        </p:nvPicPr>
        <p:blipFill>
          <a:blip r:embed="rId2"/>
          <a:srcRect t="40132" b="7392"/>
          <a:stretch/>
        </p:blipFill>
        <p:spPr>
          <a:xfrm>
            <a:off x="0" y="67580"/>
            <a:ext cx="12192000" cy="469634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B4E852E-04C5-3569-8B63-43F8EA421FEC}"/>
              </a:ext>
            </a:extLst>
          </p:cNvPr>
          <p:cNvSpPr txBox="1"/>
          <p:nvPr/>
        </p:nvSpPr>
        <p:spPr>
          <a:xfrm>
            <a:off x="57871" y="4997656"/>
            <a:ext cx="12038481" cy="1399223"/>
          </a:xfrm>
          <a:prstGeom prst="rect">
            <a:avLst/>
          </a:prstGeom>
        </p:spPr>
        <p:txBody>
          <a:bodyPr vert="horz" lIns="91440" tIns="45720" rIns="91440" bIns="45720" rtlCol="0" anchor="ctr">
            <a:noAutofit/>
          </a:bodyPr>
          <a:lstStyle/>
          <a:p>
            <a:pPr>
              <a:lnSpc>
                <a:spcPct val="90000"/>
              </a:lnSpc>
              <a:spcAft>
                <a:spcPts val="600"/>
              </a:spcAft>
            </a:pPr>
            <a:r>
              <a:rPr lang="en-US" sz="2800" dirty="0"/>
              <a:t>Many people who could be potential members are not able to hear the life changing message of Narcotics Anonymous. There is a reputation in some areas that people who are sent to NA are not safe and are preyed upon by other members. </a:t>
            </a:r>
          </a:p>
        </p:txBody>
      </p:sp>
      <p:sp>
        <p:nvSpPr>
          <p:cNvPr id="6" name="TextBox 5">
            <a:extLst>
              <a:ext uri="{FF2B5EF4-FFF2-40B4-BE49-F238E27FC236}">
                <a16:creationId xmlns:a16="http://schemas.microsoft.com/office/drawing/2014/main" id="{481A8F77-1395-1FB6-FBD9-08FD8B18896B}"/>
              </a:ext>
            </a:extLst>
          </p:cNvPr>
          <p:cNvSpPr txBox="1"/>
          <p:nvPr/>
        </p:nvSpPr>
        <p:spPr>
          <a:xfrm>
            <a:off x="0" y="-83631"/>
            <a:ext cx="5359078" cy="114632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mj-lt"/>
                <a:ea typeface="+mj-ea"/>
                <a:cs typeface="+mj-cs"/>
              </a:rPr>
              <a:t>Predatory Behavior </a:t>
            </a:r>
          </a:p>
        </p:txBody>
      </p:sp>
    </p:spTree>
    <p:extLst>
      <p:ext uri="{BB962C8B-B14F-4D97-AF65-F5344CB8AC3E}">
        <p14:creationId xmlns:p14="http://schemas.microsoft.com/office/powerpoint/2010/main" val="314645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FB83D-BB55-59F9-0575-5AE8D048FA2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holding bluury light">
            <a:extLst>
              <a:ext uri="{FF2B5EF4-FFF2-40B4-BE49-F238E27FC236}">
                <a16:creationId xmlns:a16="http://schemas.microsoft.com/office/drawing/2014/main" id="{D00BF8E1-AC26-3675-C7F4-77C040127ECB}"/>
              </a:ext>
            </a:extLst>
          </p:cNvPr>
          <p:cNvPicPr>
            <a:picLocks noChangeAspect="1"/>
          </p:cNvPicPr>
          <p:nvPr/>
        </p:nvPicPr>
        <p:blipFill>
          <a:blip r:embed="rId2"/>
          <a:srcRect l="5884" r="-1" b="-1"/>
          <a:stretch/>
        </p:blipFill>
        <p:spPr>
          <a:xfrm>
            <a:off x="-1238490" y="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5E3E084-AA4C-C30A-7B6F-575970253A38}"/>
              </a:ext>
            </a:extLst>
          </p:cNvPr>
          <p:cNvSpPr txBox="1"/>
          <p:nvPr/>
        </p:nvSpPr>
        <p:spPr>
          <a:xfrm>
            <a:off x="471205" y="-296612"/>
            <a:ext cx="5330147" cy="12457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bg1"/>
                </a:solidFill>
                <a:latin typeface="+mj-lt"/>
                <a:ea typeface="+mj-ea"/>
                <a:cs typeface="+mj-cs"/>
              </a:rPr>
              <a:t>Predatory Behavior </a:t>
            </a:r>
          </a:p>
        </p:txBody>
      </p:sp>
      <p:sp>
        <p:nvSpPr>
          <p:cNvPr id="5" name="TextBox 4">
            <a:extLst>
              <a:ext uri="{FF2B5EF4-FFF2-40B4-BE49-F238E27FC236}">
                <a16:creationId xmlns:a16="http://schemas.microsoft.com/office/drawing/2014/main" id="{C464FFCB-CDCC-1B31-8CE0-91A171155F8D}"/>
              </a:ext>
            </a:extLst>
          </p:cNvPr>
          <p:cNvSpPr txBox="1"/>
          <p:nvPr/>
        </p:nvSpPr>
        <p:spPr>
          <a:xfrm>
            <a:off x="7720314" y="544010"/>
            <a:ext cx="4421529" cy="6176963"/>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800" dirty="0"/>
              <a:t>Our hope is that we can bring to light some information that will help recovering addicts identify where there has been concern and how to deal with the situation, if and when it arises. </a:t>
            </a:r>
          </a:p>
          <a:p>
            <a:pPr indent="-228600">
              <a:lnSpc>
                <a:spcPct val="90000"/>
              </a:lnSpc>
              <a:spcAft>
                <a:spcPts val="600"/>
              </a:spcAft>
              <a:buFont typeface="Arial" panose="020B0604020202020204" pitchFamily="34" charset="0"/>
              <a:buChar char="•"/>
            </a:pPr>
            <a:r>
              <a:rPr lang="en-US" sz="2800" dirty="0"/>
              <a:t>Most of all it will hopefully cause people who are engaging in predatory behavior to take a good long look at just how damaging this behavior can be to addicts in our fellowship and those who have yet to join us</a:t>
            </a:r>
          </a:p>
        </p:txBody>
      </p:sp>
      <p:pic>
        <p:nvPicPr>
          <p:cNvPr id="2" name="Picture 6" descr="Symbol | Narcotics anonymous tattoo, Recovery tattoo, Flash tattoo designs">
            <a:extLst>
              <a:ext uri="{FF2B5EF4-FFF2-40B4-BE49-F238E27FC236}">
                <a16:creationId xmlns:a16="http://schemas.microsoft.com/office/drawing/2014/main" id="{356A5D98-C52F-89EA-F844-C7CE49956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57" y="2006826"/>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6D18-FEAD-8D45-D9D8-B89181CB047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4BC048E-2861-D1C2-7EF5-9E182E866EBD}"/>
              </a:ext>
            </a:extLst>
          </p:cNvPr>
          <p:cNvSpPr txBox="1"/>
          <p:nvPr/>
        </p:nvSpPr>
        <p:spPr>
          <a:xfrm>
            <a:off x="243067" y="219163"/>
            <a:ext cx="6094070" cy="584775"/>
          </a:xfrm>
          <a:prstGeom prst="rect">
            <a:avLst/>
          </a:prstGeom>
          <a:noFill/>
        </p:spPr>
        <p:txBody>
          <a:bodyPr wrap="square">
            <a:spAutoFit/>
          </a:bodyPr>
          <a:lstStyle/>
          <a:p>
            <a:r>
              <a:rPr lang="en-US" sz="3200" b="1" dirty="0"/>
              <a:t>Predatory Behavior </a:t>
            </a:r>
          </a:p>
        </p:txBody>
      </p:sp>
      <p:sp>
        <p:nvSpPr>
          <p:cNvPr id="8" name="TextBox 7">
            <a:extLst>
              <a:ext uri="{FF2B5EF4-FFF2-40B4-BE49-F238E27FC236}">
                <a16:creationId xmlns:a16="http://schemas.microsoft.com/office/drawing/2014/main" id="{31B0B036-B8FA-76EC-B063-B50CB1644175}"/>
              </a:ext>
            </a:extLst>
          </p:cNvPr>
          <p:cNvSpPr txBox="1"/>
          <p:nvPr/>
        </p:nvSpPr>
        <p:spPr>
          <a:xfrm>
            <a:off x="370390" y="1049228"/>
            <a:ext cx="11007523" cy="3539430"/>
          </a:xfrm>
          <a:prstGeom prst="rect">
            <a:avLst/>
          </a:prstGeom>
          <a:noFill/>
        </p:spPr>
        <p:txBody>
          <a:bodyPr wrap="square">
            <a:spAutoFit/>
          </a:bodyPr>
          <a:lstStyle/>
          <a:p>
            <a:pPr marL="457200" indent="-457200">
              <a:buFont typeface="Arial" panose="020B0604020202020204" pitchFamily="34" charset="0"/>
              <a:buChar char="•"/>
            </a:pPr>
            <a:r>
              <a:rPr lang="en-US" sz="3200" dirty="0"/>
              <a:t>PREDATORY-of or living by plundering and robbing, preying on other animals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PLUNDERING-to take by force or fraud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BEHAVIOR-way of behaving, conduct or action. Something that can be observed and measured. </a:t>
            </a:r>
          </a:p>
        </p:txBody>
      </p:sp>
      <p:pic>
        <p:nvPicPr>
          <p:cNvPr id="2" name="Picture 6" descr="Symbol | Narcotics anonymous tattoo, Recovery tattoo, Flash tattoo designs">
            <a:extLst>
              <a:ext uri="{FF2B5EF4-FFF2-40B4-BE49-F238E27FC236}">
                <a16:creationId xmlns:a16="http://schemas.microsoft.com/office/drawing/2014/main" id="{BAAA206E-9083-671E-B50E-51DD68990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145" y="5766676"/>
            <a:ext cx="1089555" cy="10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222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12429</TotalTime>
  <Words>1845</Words>
  <Application>Microsoft Office PowerPoint</Application>
  <PresentationFormat>Widescreen</PresentationFormat>
  <Paragraphs>115</Paragraphs>
  <Slides>25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Predatory Behavior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Harold Holloman</dc:creator>
  <cp:lastModifiedBy>Harold Holloman</cp:lastModifiedBy>
  <cp:revision>15</cp:revision>
  <dcterms:created xsi:type="dcterms:W3CDTF">2025-01-06T12:51:51Z</dcterms:created>
  <dcterms:modified xsi:type="dcterms:W3CDTF">2025-01-15T12:42:31Z</dcterms:modified>
</cp:coreProperties>
</file>