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70" r:id="rId3"/>
    <p:sldId id="259" r:id="rId4"/>
    <p:sldId id="271" r:id="rId5"/>
    <p:sldId id="272" r:id="rId6"/>
    <p:sldId id="264" r:id="rId7"/>
    <p:sldId id="261" r:id="rId8"/>
    <p:sldId id="273" r:id="rId9"/>
    <p:sldId id="274" r:id="rId10"/>
    <p:sldId id="263" r:id="rId11"/>
    <p:sldId id="265"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C4F3"/>
    <a:srgbClr val="5AD2F6"/>
    <a:srgbClr val="1C371E"/>
    <a:srgbClr val="8DC33E"/>
    <a:srgbClr val="E69378"/>
    <a:srgbClr val="E64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0"/>
    <p:restoredTop sz="96327"/>
  </p:normalViewPr>
  <p:slideViewPr>
    <p:cSldViewPr snapToGrid="0">
      <p:cViewPr varScale="1">
        <p:scale>
          <a:sx n="61" d="100"/>
          <a:sy n="61" d="100"/>
        </p:scale>
        <p:origin x="4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41D6-5D3D-6E3F-A7B1-3898E88B730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F6115C1-002A-6D7A-B2D0-652FECB7D6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A blue rectangle with black lines&#10;&#10;Description automatically generated">
            <a:extLst>
              <a:ext uri="{FF2B5EF4-FFF2-40B4-BE49-F238E27FC236}">
                <a16:creationId xmlns:a16="http://schemas.microsoft.com/office/drawing/2014/main" id="{08C2B056-FF56-E00F-9669-40E4CC4E0C2D}"/>
              </a:ext>
            </a:extLst>
          </p:cNvPr>
          <p:cNvPicPr>
            <a:picLocks noChangeAspect="1"/>
          </p:cNvPicPr>
          <p:nvPr userDrawn="1"/>
        </p:nvPicPr>
        <p:blipFill>
          <a:blip r:embed="rId2"/>
          <a:stretch>
            <a:fillRect/>
          </a:stretch>
        </p:blipFill>
        <p:spPr>
          <a:xfrm>
            <a:off x="-29818" y="-29794"/>
            <a:ext cx="12264887" cy="6957368"/>
          </a:xfrm>
          <a:prstGeom prst="rect">
            <a:avLst/>
          </a:prstGeom>
        </p:spPr>
      </p:pic>
    </p:spTree>
    <p:extLst>
      <p:ext uri="{BB962C8B-B14F-4D97-AF65-F5344CB8AC3E}">
        <p14:creationId xmlns:p14="http://schemas.microsoft.com/office/powerpoint/2010/main" val="280512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1FDA-ED8C-1EF5-03AD-782523124B7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86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1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10" name="Picture 9" descr="A tree with a blue background&#10;&#10;Description automatically generated">
            <a:extLst>
              <a:ext uri="{FF2B5EF4-FFF2-40B4-BE49-F238E27FC236}">
                <a16:creationId xmlns:a16="http://schemas.microsoft.com/office/drawing/2014/main" id="{7583FD6A-E15F-D9B3-0CE8-14F7437AE9FE}"/>
              </a:ext>
            </a:extLst>
          </p:cNvPr>
          <p:cNvPicPr>
            <a:picLocks noChangeAspect="1"/>
          </p:cNvPicPr>
          <p:nvPr userDrawn="1"/>
        </p:nvPicPr>
        <p:blipFill>
          <a:blip r:embed="rId2"/>
          <a:stretch>
            <a:fillRect/>
          </a:stretch>
        </p:blipFill>
        <p:spPr>
          <a:xfrm>
            <a:off x="-29817" y="-59634"/>
            <a:ext cx="12245010" cy="6997148"/>
          </a:xfrm>
          <a:prstGeom prst="rect">
            <a:avLst/>
          </a:prstGeom>
        </p:spPr>
      </p:pic>
    </p:spTree>
    <p:extLst>
      <p:ext uri="{BB962C8B-B14F-4D97-AF65-F5344CB8AC3E}">
        <p14:creationId xmlns:p14="http://schemas.microsoft.com/office/powerpoint/2010/main" val="13034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descr="A blue and white gradient&#10;&#10;Description automatically generated">
            <a:extLst>
              <a:ext uri="{FF2B5EF4-FFF2-40B4-BE49-F238E27FC236}">
                <a16:creationId xmlns:a16="http://schemas.microsoft.com/office/drawing/2014/main" id="{16BC2EE2-6281-3CE0-104A-929BEF6ECDA2}"/>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32577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65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1E0F5-B93C-0716-A510-4584BEA91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802755-7838-0E58-643E-30B7B08BC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3531F85-F393-4FDF-9221-F944C4675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AD09C-1827-354F-A33A-89BCAFDDCCC6}" type="datetimeFigureOut">
              <a:rPr lang="en-US" smtClean="0"/>
              <a:t>12/6/2023</a:t>
            </a:fld>
            <a:endParaRPr lang="en-US"/>
          </a:p>
        </p:txBody>
      </p:sp>
      <p:sp>
        <p:nvSpPr>
          <p:cNvPr id="5" name="Footer Placeholder 4">
            <a:extLst>
              <a:ext uri="{FF2B5EF4-FFF2-40B4-BE49-F238E27FC236}">
                <a16:creationId xmlns:a16="http://schemas.microsoft.com/office/drawing/2014/main" id="{F1082A9F-45A9-6BC5-3F95-14774A880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2C3D7-2A42-451D-E4E0-DC9077BFE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D32A1-7607-214E-A1F4-7E5FB77D5F9F}" type="slidenum">
              <a:rPr lang="en-US" smtClean="0"/>
              <a:t>‹#›</a:t>
            </a:fld>
            <a:endParaRPr lang="en-US"/>
          </a:p>
        </p:txBody>
      </p:sp>
    </p:spTree>
    <p:extLst>
      <p:ext uri="{BB962C8B-B14F-4D97-AF65-F5344CB8AC3E}">
        <p14:creationId xmlns:p14="http://schemas.microsoft.com/office/powerpoint/2010/main" val="1035983871"/>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 id="2147483658" r:id="rId5"/>
    <p:sldLayoutId id="2147483656" r:id="rId6"/>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a.org/idt"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9378"/>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C00999-E7C5-E991-C283-FB01DB75E0C8}"/>
              </a:ext>
            </a:extLst>
          </p:cNvPr>
          <p:cNvSpPr txBox="1">
            <a:spLocks/>
          </p:cNvSpPr>
          <p:nvPr/>
        </p:nvSpPr>
        <p:spPr>
          <a:xfrm>
            <a:off x="427382" y="402842"/>
            <a:ext cx="6952179" cy="2181829"/>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8200" dirty="0">
                <a:solidFill>
                  <a:srgbClr val="FFFFFF"/>
                </a:solidFill>
                <a:ea typeface="Calibri" panose="020F0502020204030204" pitchFamily="34" charset="0"/>
                <a:cs typeface="Calibri" panose="020F0502020204030204" pitchFamily="34" charset="0"/>
              </a:rPr>
              <a:t>DRT/MAT as it Relates to NA</a:t>
            </a:r>
            <a:endParaRPr lang="en-US" sz="8200" dirty="0"/>
          </a:p>
        </p:txBody>
      </p:sp>
      <p:sp>
        <p:nvSpPr>
          <p:cNvPr id="4" name="Subtitle 2">
            <a:extLst>
              <a:ext uri="{FF2B5EF4-FFF2-40B4-BE49-F238E27FC236}">
                <a16:creationId xmlns:a16="http://schemas.microsoft.com/office/drawing/2014/main" id="{6E524814-344C-69AE-4385-276CA413A600}"/>
              </a:ext>
            </a:extLst>
          </p:cNvPr>
          <p:cNvSpPr txBox="1">
            <a:spLocks/>
          </p:cNvSpPr>
          <p:nvPr/>
        </p:nvSpPr>
        <p:spPr>
          <a:xfrm>
            <a:off x="427383" y="2749860"/>
            <a:ext cx="7305260" cy="1658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500" dirty="0">
                <a:solidFill>
                  <a:srgbClr val="FFFFFF"/>
                </a:solidFill>
                <a:ea typeface="Calibri" panose="020F0502020204030204" pitchFamily="34" charset="0"/>
                <a:cs typeface="Calibri" panose="020F0502020204030204" pitchFamily="34" charset="0"/>
              </a:rPr>
              <a:t>Helping Members Take Root</a:t>
            </a:r>
            <a:endParaRPr lang="en-US" sz="6500" dirty="0"/>
          </a:p>
        </p:txBody>
      </p:sp>
      <p:pic>
        <p:nvPicPr>
          <p:cNvPr id="5" name="Picture 4">
            <a:extLst>
              <a:ext uri="{FF2B5EF4-FFF2-40B4-BE49-F238E27FC236}">
                <a16:creationId xmlns:a16="http://schemas.microsoft.com/office/drawing/2014/main" id="{30AC1E48-DB58-C67B-035C-4F8101790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83" y="5138599"/>
            <a:ext cx="1472670" cy="1574938"/>
          </a:xfrm>
          <a:prstGeom prst="rect">
            <a:avLst/>
          </a:prstGeom>
        </p:spPr>
      </p:pic>
    </p:spTree>
    <p:extLst>
      <p:ext uri="{BB962C8B-B14F-4D97-AF65-F5344CB8AC3E}">
        <p14:creationId xmlns:p14="http://schemas.microsoft.com/office/powerpoint/2010/main" val="142301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thin yellow stick&#10;&#10;Description automatically generated with medium confidence">
            <a:extLst>
              <a:ext uri="{FF2B5EF4-FFF2-40B4-BE49-F238E27FC236}">
                <a16:creationId xmlns:a16="http://schemas.microsoft.com/office/drawing/2014/main" id="{EA39DC52-2C7E-EF4E-18E4-9099541DD12F}"/>
              </a:ext>
            </a:extLst>
          </p:cNvPr>
          <p:cNvPicPr>
            <a:picLocks noChangeAspect="1"/>
          </p:cNvPicPr>
          <p:nvPr/>
        </p:nvPicPr>
        <p:blipFill>
          <a:blip r:embed="rId2"/>
          <a:stretch>
            <a:fillRect/>
          </a:stretch>
        </p:blipFill>
        <p:spPr>
          <a:xfrm rot="17297518">
            <a:off x="9471706" y="1361341"/>
            <a:ext cx="3504252" cy="881013"/>
          </a:xfrm>
          <a:prstGeom prst="rect">
            <a:avLst/>
          </a:prstGeom>
        </p:spPr>
      </p:pic>
      <p:sp>
        <p:nvSpPr>
          <p:cNvPr id="7" name="Title 1">
            <a:extLst>
              <a:ext uri="{FF2B5EF4-FFF2-40B4-BE49-F238E27FC236}">
                <a16:creationId xmlns:a16="http://schemas.microsoft.com/office/drawing/2014/main" id="{EE5ADB4B-5A4C-8070-5262-BD1023BD89C7}"/>
              </a:ext>
            </a:extLst>
          </p:cNvPr>
          <p:cNvSpPr txBox="1">
            <a:spLocks/>
          </p:cNvSpPr>
          <p:nvPr/>
        </p:nvSpPr>
        <p:spPr>
          <a:xfrm>
            <a:off x="445393" y="245174"/>
            <a:ext cx="11107509" cy="2498026"/>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500" dirty="0">
                <a:solidFill>
                  <a:srgbClr val="00B0F0"/>
                </a:solidFill>
                <a:ea typeface="Calibri" panose="020F0502020204030204" pitchFamily="34" charset="0"/>
                <a:cs typeface="Calibri" panose="020F0502020204030204" pitchFamily="34" charset="0"/>
              </a:rPr>
              <a:t>We need to go deeper</a:t>
            </a:r>
          </a:p>
          <a:p>
            <a:pPr>
              <a:spcBef>
                <a:spcPts val="1200"/>
              </a:spcBef>
            </a:pPr>
            <a:r>
              <a:rPr lang="en-US" sz="4000" b="0" dirty="0">
                <a:solidFill>
                  <a:srgbClr val="00B0F0"/>
                </a:solidFill>
              </a:rPr>
              <a:t>and consider what it means to move from “someone who goes to some meetings sometimes” to being a member of NA.</a:t>
            </a:r>
          </a:p>
        </p:txBody>
      </p:sp>
      <p:sp>
        <p:nvSpPr>
          <p:cNvPr id="9" name="Subtitle 2">
            <a:extLst>
              <a:ext uri="{FF2B5EF4-FFF2-40B4-BE49-F238E27FC236}">
                <a16:creationId xmlns:a16="http://schemas.microsoft.com/office/drawing/2014/main" id="{A00326BC-D418-FB50-66C5-F751C6D00CDD}"/>
              </a:ext>
            </a:extLst>
          </p:cNvPr>
          <p:cNvSpPr txBox="1">
            <a:spLocks/>
          </p:cNvSpPr>
          <p:nvPr/>
        </p:nvSpPr>
        <p:spPr>
          <a:xfrm>
            <a:off x="841637" y="3175937"/>
            <a:ext cx="9982307" cy="3266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spcBef>
                <a:spcPts val="2200"/>
              </a:spcBef>
              <a:buSzPct val="120000"/>
            </a:pPr>
            <a:r>
              <a:rPr lang="en-US" sz="3800" dirty="0">
                <a:solidFill>
                  <a:schemeClr val="bg1"/>
                </a:solidFill>
                <a:ea typeface="Calibri" panose="020F0502020204030204" pitchFamily="34" charset="0"/>
                <a:cs typeface="Calibri" panose="020F0502020204030204" pitchFamily="34" charset="0"/>
              </a:rPr>
              <a:t>As a program of complete abstinence, how do we help people feel included enough to be able to choose whether to be an NA member?</a:t>
            </a:r>
          </a:p>
          <a:p>
            <a:pPr marL="320040" indent="-320040">
              <a:spcBef>
                <a:spcPts val="2200"/>
              </a:spcBef>
              <a:buSzPct val="120000"/>
            </a:pPr>
            <a:r>
              <a:rPr lang="en-US" sz="3800" dirty="0">
                <a:solidFill>
                  <a:schemeClr val="bg1"/>
                </a:solidFill>
                <a:ea typeface="Calibri" panose="020F0502020204030204" pitchFamily="34" charset="0"/>
                <a:cs typeface="Calibri" panose="020F0502020204030204" pitchFamily="34" charset="0"/>
              </a:rPr>
              <a:t>How do we help each other understand membership and take root in NA?</a:t>
            </a:r>
          </a:p>
        </p:txBody>
      </p:sp>
    </p:spTree>
    <p:extLst>
      <p:ext uri="{BB962C8B-B14F-4D97-AF65-F5344CB8AC3E}">
        <p14:creationId xmlns:p14="http://schemas.microsoft.com/office/powerpoint/2010/main" val="113521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687B9E-61D0-2801-E47E-B2DF78827D4F}"/>
              </a:ext>
            </a:extLst>
          </p:cNvPr>
          <p:cNvSpPr/>
          <p:nvPr/>
        </p:nvSpPr>
        <p:spPr>
          <a:xfrm>
            <a:off x="163581" y="3189767"/>
            <a:ext cx="11872475" cy="3561908"/>
          </a:xfrm>
          <a:prstGeom prst="rect">
            <a:avLst/>
          </a:prstGeom>
          <a:solidFill>
            <a:srgbClr val="36C4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A037358-2EB0-8688-DFCE-6D684995695A}"/>
              </a:ext>
            </a:extLst>
          </p:cNvPr>
          <p:cNvSpPr txBox="1">
            <a:spLocks/>
          </p:cNvSpPr>
          <p:nvPr/>
        </p:nvSpPr>
        <p:spPr>
          <a:xfrm>
            <a:off x="67883" y="81090"/>
            <a:ext cx="12138289" cy="3108677"/>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pPr>
              <a:lnSpc>
                <a:spcPts val="3700"/>
              </a:lnSpc>
              <a:spcBef>
                <a:spcPts val="1200"/>
              </a:spcBef>
            </a:pPr>
            <a:r>
              <a:rPr lang="en-US" sz="2550" b="0" i="1" dirty="0">
                <a:solidFill>
                  <a:srgbClr val="0070C0"/>
                </a:solidFill>
                <a:ea typeface="Calibri" panose="020F0502020204030204" pitchFamily="34" charset="0"/>
                <a:cs typeface="Calibri" panose="020F0502020204030204" pitchFamily="34" charset="0"/>
              </a:rPr>
              <a:t>It Works: How and Why</a:t>
            </a:r>
            <a:r>
              <a:rPr lang="en-US" sz="2550" b="0" dirty="0">
                <a:solidFill>
                  <a:srgbClr val="0070C0"/>
                </a:solidFill>
                <a:ea typeface="Calibri" panose="020F0502020204030204" pitchFamily="34" charset="0"/>
                <a:cs typeface="Calibri" panose="020F0502020204030204" pitchFamily="34" charset="0"/>
              </a:rPr>
              <a:t>, Tradition Three </a:t>
            </a:r>
            <a:r>
              <a:rPr lang="en-US" sz="2550" b="0" i="1" dirty="0">
                <a:solidFill>
                  <a:srgbClr val="0070C0"/>
                </a:solidFill>
                <a:ea typeface="Calibri" panose="020F0502020204030204" pitchFamily="34" charset="0"/>
                <a:cs typeface="Calibri" panose="020F0502020204030204" pitchFamily="34" charset="0"/>
              </a:rPr>
              <a:t>– </a:t>
            </a:r>
            <a:r>
              <a:rPr lang="en-US" sz="2550" b="0" dirty="0">
                <a:solidFill>
                  <a:srgbClr val="0070C0"/>
                </a:solidFill>
                <a:ea typeface="Calibri" panose="020F0502020204030204" pitchFamily="34" charset="0"/>
                <a:cs typeface="Calibri" panose="020F0502020204030204" pitchFamily="34" charset="0"/>
              </a:rPr>
              <a:t>“The group is not the jury of desire…. No addict should be denied an opportunity to stay long enough to develop that desire. We can nurture that desire with loving acceptance.”</a:t>
            </a:r>
          </a:p>
          <a:p>
            <a:pPr>
              <a:lnSpc>
                <a:spcPts val="3700"/>
              </a:lnSpc>
              <a:spcBef>
                <a:spcPts val="1200"/>
              </a:spcBef>
            </a:pPr>
            <a:r>
              <a:rPr lang="en-US" sz="2550" b="0" dirty="0">
                <a:solidFill>
                  <a:srgbClr val="0070C0"/>
                </a:solidFill>
                <a:ea typeface="Calibri" panose="020F0502020204030204" pitchFamily="34" charset="0"/>
                <a:cs typeface="Calibri" panose="020F0502020204030204" pitchFamily="34" charset="0"/>
              </a:rPr>
              <a:t>“…we are encouraged to open wide the doors of our meetings to any addict who wishes to join. We are asked to extend to others the care and concern that helped each of us find a sense of belonging.”</a:t>
            </a:r>
            <a:endParaRPr lang="en-US" sz="2550" b="0" dirty="0">
              <a:solidFill>
                <a:srgbClr val="0070C0"/>
              </a:solidFill>
            </a:endParaRPr>
          </a:p>
        </p:txBody>
      </p:sp>
      <p:sp>
        <p:nvSpPr>
          <p:cNvPr id="2" name="Subtitle 2">
            <a:extLst>
              <a:ext uri="{FF2B5EF4-FFF2-40B4-BE49-F238E27FC236}">
                <a16:creationId xmlns:a16="http://schemas.microsoft.com/office/drawing/2014/main" id="{7CBF58AD-09FC-93E3-4052-3AF0F2624C99}"/>
              </a:ext>
            </a:extLst>
          </p:cNvPr>
          <p:cNvSpPr txBox="1">
            <a:spLocks/>
          </p:cNvSpPr>
          <p:nvPr/>
        </p:nvSpPr>
        <p:spPr>
          <a:xfrm>
            <a:off x="573394" y="3242932"/>
            <a:ext cx="11127266" cy="298471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spcBef>
                <a:spcPts val="2200"/>
              </a:spcBef>
              <a:buSzPct val="120000"/>
            </a:pPr>
            <a:r>
              <a:rPr lang="en-US" sz="3800" b="1" dirty="0">
                <a:solidFill>
                  <a:schemeClr val="bg1"/>
                </a:solidFill>
                <a:ea typeface="Calibri" panose="020F0502020204030204" pitchFamily="34" charset="0"/>
                <a:cs typeface="Calibri" panose="020F0502020204030204" pitchFamily="34" charset="0"/>
              </a:rPr>
              <a:t>How do we make space for a newcomer to surrender – even if it takes a long time?</a:t>
            </a:r>
          </a:p>
          <a:p>
            <a:pPr marL="320040" indent="-320040">
              <a:spcBef>
                <a:spcPts val="2200"/>
              </a:spcBef>
              <a:buSzPct val="120000"/>
            </a:pPr>
            <a:r>
              <a:rPr lang="en-US" sz="3800" b="1" dirty="0">
                <a:solidFill>
                  <a:schemeClr val="bg1"/>
                </a:solidFill>
                <a:ea typeface="Calibri" panose="020F0502020204030204" pitchFamily="34" charset="0"/>
                <a:cs typeface="Calibri" panose="020F0502020204030204" pitchFamily="34" charset="0"/>
              </a:rPr>
              <a:t>How can we set aside some of our own fear and judgment about members who come in on DRT/MAT to focus on helping addicts find a home in NA?</a:t>
            </a:r>
          </a:p>
        </p:txBody>
      </p:sp>
    </p:spTree>
    <p:extLst>
      <p:ext uri="{BB962C8B-B14F-4D97-AF65-F5344CB8AC3E}">
        <p14:creationId xmlns:p14="http://schemas.microsoft.com/office/powerpoint/2010/main" val="241855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1E7A57-6728-6382-9B83-7A858EAF1511}"/>
              </a:ext>
            </a:extLst>
          </p:cNvPr>
          <p:cNvSpPr txBox="1"/>
          <p:nvPr/>
        </p:nvSpPr>
        <p:spPr>
          <a:xfrm>
            <a:off x="265814" y="158874"/>
            <a:ext cx="11724167" cy="1261884"/>
          </a:xfrm>
          <a:prstGeom prst="rect">
            <a:avLst/>
          </a:prstGeom>
          <a:noFill/>
        </p:spPr>
        <p:txBody>
          <a:bodyPr wrap="square" rtlCol="0">
            <a:spAutoFit/>
          </a:bodyPr>
          <a:lstStyle/>
          <a:p>
            <a:pPr marL="0" marR="0">
              <a:spcBef>
                <a:spcPts val="600"/>
              </a:spcBef>
              <a:spcAft>
                <a:spcPts val="800"/>
              </a:spcAft>
            </a:pPr>
            <a:r>
              <a:rPr lang="en-US" sz="3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Share your ideas by filling out the </a:t>
            </a:r>
            <a:br>
              <a:rPr lang="en-US" sz="3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r>
              <a:rPr lang="en-US" sz="3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form on </a:t>
            </a:r>
            <a:r>
              <a:rPr lang="en-US" sz="3800" b="1" u="sng"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www.na.org/survey</a:t>
            </a:r>
          </a:p>
        </p:txBody>
      </p:sp>
      <p:sp>
        <p:nvSpPr>
          <p:cNvPr id="3" name="TextBox 2">
            <a:extLst>
              <a:ext uri="{FF2B5EF4-FFF2-40B4-BE49-F238E27FC236}">
                <a16:creationId xmlns:a16="http://schemas.microsoft.com/office/drawing/2014/main" id="{091B58BB-3CF3-AD03-A07B-E2B3E292239B}"/>
              </a:ext>
            </a:extLst>
          </p:cNvPr>
          <p:cNvSpPr txBox="1"/>
          <p:nvPr/>
        </p:nvSpPr>
        <p:spPr>
          <a:xfrm>
            <a:off x="7325833" y="4234349"/>
            <a:ext cx="4664148" cy="2464777"/>
          </a:xfrm>
          <a:prstGeom prst="rect">
            <a:avLst/>
          </a:prstGeom>
          <a:noFill/>
        </p:spPr>
        <p:txBody>
          <a:bodyPr wrap="square" rtlCol="0">
            <a:spAutoFit/>
          </a:bodyPr>
          <a:lstStyle/>
          <a:p>
            <a:pPr marL="0" marR="0" algn="r">
              <a:lnSpc>
                <a:spcPts val="3700"/>
              </a:lnSpc>
              <a:spcBef>
                <a:spcPts val="1800"/>
              </a:spcBef>
              <a:spcAft>
                <a:spcPts val="800"/>
              </a:spcAft>
            </a:pPr>
            <a:r>
              <a:rPr lang="en-US" sz="36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As workshop material is available, it will be posted to </a:t>
            </a:r>
            <a:r>
              <a:rPr lang="en-US" sz="3600" b="1" u="sng"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www.na.org/idt</a:t>
            </a:r>
            <a:r>
              <a:rPr lang="en-US" sz="3600" b="1"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4" name="Picture 3" descr="A cartoon of a squirrel&#10;&#10;Description automatically generated">
            <a:extLst>
              <a:ext uri="{FF2B5EF4-FFF2-40B4-BE49-F238E27FC236}">
                <a16:creationId xmlns:a16="http://schemas.microsoft.com/office/drawing/2014/main" id="{3A49D835-E14F-FD9A-3393-A4BF06B14ABD}"/>
              </a:ext>
            </a:extLst>
          </p:cNvPr>
          <p:cNvPicPr>
            <a:picLocks noChangeAspect="1"/>
          </p:cNvPicPr>
          <p:nvPr/>
        </p:nvPicPr>
        <p:blipFill>
          <a:blip r:embed="rId3"/>
          <a:stretch>
            <a:fillRect/>
          </a:stretch>
        </p:blipFill>
        <p:spPr>
          <a:xfrm flipH="1">
            <a:off x="0" y="5337544"/>
            <a:ext cx="1449373" cy="1377622"/>
          </a:xfrm>
          <a:prstGeom prst="rect">
            <a:avLst/>
          </a:prstGeom>
        </p:spPr>
      </p:pic>
      <p:sp>
        <p:nvSpPr>
          <p:cNvPr id="5" name="TextBox 4">
            <a:extLst>
              <a:ext uri="{FF2B5EF4-FFF2-40B4-BE49-F238E27FC236}">
                <a16:creationId xmlns:a16="http://schemas.microsoft.com/office/drawing/2014/main" id="{E5666D47-FBEE-AD5E-E1C3-71104D28BF92}"/>
              </a:ext>
            </a:extLst>
          </p:cNvPr>
          <p:cNvSpPr txBox="1"/>
          <p:nvPr/>
        </p:nvSpPr>
        <p:spPr>
          <a:xfrm>
            <a:off x="829341" y="1520456"/>
            <a:ext cx="11160640" cy="4072910"/>
          </a:xfrm>
          <a:prstGeom prst="rect">
            <a:avLst/>
          </a:prstGeom>
          <a:noFill/>
        </p:spPr>
        <p:txBody>
          <a:bodyPr wrap="square" rtlCol="0">
            <a:spAutoFit/>
          </a:bodyPr>
          <a:lstStyle/>
          <a:p>
            <a:pPr marL="0" marR="0">
              <a:spcBef>
                <a:spcPts val="600"/>
              </a:spcBef>
              <a:spcAft>
                <a:spcPts val="800"/>
              </a:spcAft>
            </a:pP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This is one of four IDTs this cycle. </a:t>
            </a:r>
            <a:b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 other three are: </a:t>
            </a:r>
          </a:p>
          <a:p>
            <a:pPr marL="457200" marR="0" lvl="0" indent="-457200">
              <a:spcBef>
                <a:spcPts val="0"/>
              </a:spcBef>
              <a:spcAft>
                <a:spcPts val="0"/>
              </a:spcAft>
              <a:buClr>
                <a:schemeClr val="bg1"/>
              </a:buClr>
              <a:buFont typeface="Arial" panose="020B0604020202020204" pitchFamily="34" charset="0"/>
              <a:buChar char="•"/>
            </a:pP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Dealing with disruptive and predatory behavior</a:t>
            </a:r>
          </a:p>
          <a:p>
            <a:pPr marL="457200" marR="0" lvl="0" indent="-457200">
              <a:spcBef>
                <a:spcPts val="0"/>
              </a:spcBef>
              <a:spcAft>
                <a:spcPts val="0"/>
              </a:spcAft>
              <a:buClr>
                <a:schemeClr val="bg1"/>
              </a:buClr>
              <a:buFont typeface="Arial" panose="020B0604020202020204" pitchFamily="34" charset="0"/>
              <a:buChar char="•"/>
            </a:pP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Reimagining and revitalizing service committees </a:t>
            </a:r>
          </a:p>
          <a:p>
            <a:pPr marL="457200" marR="0" lvl="0" indent="-457200">
              <a:spcBef>
                <a:spcPts val="0"/>
              </a:spcBef>
              <a:spcAft>
                <a:spcPts val="0"/>
              </a:spcAft>
              <a:buClr>
                <a:schemeClr val="bg1"/>
              </a:buClr>
              <a:buFont typeface="Arial" panose="020B0604020202020204" pitchFamily="34" charset="0"/>
              <a:buChar char="•"/>
            </a:pP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Gender Neutral and Inclusive </a:t>
            </a:r>
            <a:b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br>
            <a:r>
              <a:rPr lang="en-US" sz="36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Language in NA Literature</a:t>
            </a:r>
          </a:p>
        </p:txBody>
      </p:sp>
    </p:spTree>
    <p:extLst>
      <p:ext uri="{BB962C8B-B14F-4D97-AF65-F5344CB8AC3E}">
        <p14:creationId xmlns:p14="http://schemas.microsoft.com/office/powerpoint/2010/main" val="285339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D556F0-9718-0680-AA17-D6A4CF5592DE}"/>
              </a:ext>
            </a:extLst>
          </p:cNvPr>
          <p:cNvPicPr>
            <a:picLocks noChangeAspect="1"/>
          </p:cNvPicPr>
          <p:nvPr/>
        </p:nvPicPr>
        <p:blipFill rotWithShape="1">
          <a:blip r:embed="rId2"/>
          <a:srcRect r="11647" b="10233"/>
          <a:stretch/>
        </p:blipFill>
        <p:spPr>
          <a:xfrm>
            <a:off x="5652311" y="168234"/>
            <a:ext cx="6539689" cy="6689766"/>
          </a:xfrm>
          <a:prstGeom prst="rect">
            <a:avLst/>
          </a:prstGeom>
        </p:spPr>
      </p:pic>
      <p:sp>
        <p:nvSpPr>
          <p:cNvPr id="13" name="TextBox 12">
            <a:extLst>
              <a:ext uri="{FF2B5EF4-FFF2-40B4-BE49-F238E27FC236}">
                <a16:creationId xmlns:a16="http://schemas.microsoft.com/office/drawing/2014/main" id="{93030568-123F-E7E7-9CBF-7C3B17574813}"/>
              </a:ext>
            </a:extLst>
          </p:cNvPr>
          <p:cNvSpPr txBox="1"/>
          <p:nvPr/>
        </p:nvSpPr>
        <p:spPr>
          <a:xfrm>
            <a:off x="173836" y="290428"/>
            <a:ext cx="6148305" cy="5940088"/>
          </a:xfrm>
          <a:prstGeom prst="rect">
            <a:avLst/>
          </a:prstGeom>
          <a:noFill/>
        </p:spPr>
        <p:txBody>
          <a:bodyPr wrap="square" rtlCol="0">
            <a:spAutoFit/>
          </a:bodyPr>
          <a:lstStyle/>
          <a:p>
            <a:r>
              <a:rPr lang="en-US" sz="3800" b="1" dirty="0">
                <a:solidFill>
                  <a:srgbClr val="0070C0"/>
                </a:solidFill>
                <a:latin typeface="Century Gothic" panose="020B0502020202020204" pitchFamily="34" charset="0"/>
              </a:rPr>
              <a:t>We’ve been having conversations around drug replacement therapy, or medication-assisted treatment (DRT/MAT) for decades.</a:t>
            </a:r>
          </a:p>
          <a:p>
            <a:endParaRPr lang="en-US" sz="3800" b="1" dirty="0">
              <a:solidFill>
                <a:srgbClr val="0070C0"/>
              </a:solidFill>
              <a:latin typeface="Century Gothic" panose="020B0502020202020204" pitchFamily="34" charset="0"/>
            </a:endParaRPr>
          </a:p>
          <a:p>
            <a:pPr marL="457200"/>
            <a:r>
              <a:rPr lang="en-US" sz="3800" b="1" dirty="0">
                <a:solidFill>
                  <a:srgbClr val="0070C0"/>
                </a:solidFill>
                <a:latin typeface="Century Gothic" panose="020B0502020202020204" pitchFamily="34" charset="0"/>
              </a:rPr>
              <a:t>It’s clear we don't have a unified Fellowship position on this issue.  </a:t>
            </a:r>
          </a:p>
        </p:txBody>
      </p:sp>
    </p:spTree>
    <p:extLst>
      <p:ext uri="{BB962C8B-B14F-4D97-AF65-F5344CB8AC3E}">
        <p14:creationId xmlns:p14="http://schemas.microsoft.com/office/powerpoint/2010/main" val="106830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71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11C8DD-BFD8-7609-DF2A-1E59EC2EFB70}"/>
              </a:ext>
            </a:extLst>
          </p:cNvPr>
          <p:cNvSpPr txBox="1">
            <a:spLocks/>
          </p:cNvSpPr>
          <p:nvPr/>
        </p:nvSpPr>
        <p:spPr>
          <a:xfrm>
            <a:off x="425729" y="422155"/>
            <a:ext cx="8176011" cy="1800050"/>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6300" dirty="0">
                <a:solidFill>
                  <a:srgbClr val="00B0F0"/>
                </a:solidFill>
                <a:ea typeface="Calibri" panose="020F0502020204030204" pitchFamily="34" charset="0"/>
                <a:cs typeface="Calibri" panose="020F0502020204030204" pitchFamily="34" charset="0"/>
              </a:rPr>
              <a:t>It’s important to talk about because…</a:t>
            </a:r>
            <a:endParaRPr lang="en-US" sz="6300" dirty="0">
              <a:solidFill>
                <a:srgbClr val="00B0F0"/>
              </a:solidFill>
            </a:endParaRPr>
          </a:p>
        </p:txBody>
      </p:sp>
      <p:sp>
        <p:nvSpPr>
          <p:cNvPr id="4" name="Subtitle 2">
            <a:extLst>
              <a:ext uri="{FF2B5EF4-FFF2-40B4-BE49-F238E27FC236}">
                <a16:creationId xmlns:a16="http://schemas.microsoft.com/office/drawing/2014/main" id="{AA6F2EED-8061-E7AA-C1E7-1D3F483C12AA}"/>
              </a:ext>
            </a:extLst>
          </p:cNvPr>
          <p:cNvSpPr txBox="1">
            <a:spLocks/>
          </p:cNvSpPr>
          <p:nvPr/>
        </p:nvSpPr>
        <p:spPr>
          <a:xfrm>
            <a:off x="920117" y="2415767"/>
            <a:ext cx="10180086" cy="429192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spcBef>
                <a:spcPts val="1600"/>
              </a:spcBef>
              <a:buSzPct val="120000"/>
            </a:pPr>
            <a:r>
              <a:rPr lang="en-US" sz="4300" dirty="0">
                <a:solidFill>
                  <a:schemeClr val="bg1"/>
                </a:solidFill>
                <a:ea typeface="Calibri" panose="020F0502020204030204" pitchFamily="34" charset="0"/>
                <a:cs typeface="Calibri" panose="020F0502020204030204" pitchFamily="34" charset="0"/>
              </a:rPr>
              <a:t>It is not going away</a:t>
            </a:r>
          </a:p>
          <a:p>
            <a:pPr marL="320040" indent="-320040">
              <a:spcBef>
                <a:spcPts val="1600"/>
              </a:spcBef>
              <a:buSzPct val="120000"/>
            </a:pPr>
            <a:r>
              <a:rPr lang="en-US" sz="4300" dirty="0">
                <a:solidFill>
                  <a:schemeClr val="bg1"/>
                </a:solidFill>
                <a:cs typeface="Calibri" panose="020F0502020204030204" pitchFamily="34" charset="0"/>
              </a:rPr>
              <a:t>Medication is frequently part of treatment and may be mandated for compliance</a:t>
            </a:r>
          </a:p>
          <a:p>
            <a:pPr marL="320040" indent="-320040">
              <a:spcBef>
                <a:spcPts val="1600"/>
              </a:spcBef>
              <a:buSzPct val="120000"/>
            </a:pPr>
            <a:r>
              <a:rPr lang="en-US" sz="4300" dirty="0">
                <a:solidFill>
                  <a:schemeClr val="bg1"/>
                </a:solidFill>
                <a:cs typeface="Calibri" panose="020F0502020204030204" pitchFamily="34" charset="0"/>
              </a:rPr>
              <a:t>We need to consider how to carry the message in the world we live in</a:t>
            </a:r>
          </a:p>
        </p:txBody>
      </p:sp>
      <p:sp>
        <p:nvSpPr>
          <p:cNvPr id="2" name="Rounded Rectangular Callout 1">
            <a:extLst>
              <a:ext uri="{FF2B5EF4-FFF2-40B4-BE49-F238E27FC236}">
                <a16:creationId xmlns:a16="http://schemas.microsoft.com/office/drawing/2014/main" id="{B50742BF-6A63-1800-AF3B-38854A82815E}"/>
              </a:ext>
            </a:extLst>
          </p:cNvPr>
          <p:cNvSpPr/>
          <p:nvPr/>
        </p:nvSpPr>
        <p:spPr>
          <a:xfrm>
            <a:off x="8397930" y="750503"/>
            <a:ext cx="2521688" cy="1471702"/>
          </a:xfrm>
          <a:prstGeom prst="wedgeRoundRectCallout">
            <a:avLst/>
          </a:prstGeom>
          <a:solidFill>
            <a:srgbClr val="36C4F3">
              <a:alpha val="525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a:extLst>
              <a:ext uri="{FF2B5EF4-FFF2-40B4-BE49-F238E27FC236}">
                <a16:creationId xmlns:a16="http://schemas.microsoft.com/office/drawing/2014/main" id="{B87EC8CC-6201-82A7-2674-AF95BFB5C2A9}"/>
              </a:ext>
            </a:extLst>
          </p:cNvPr>
          <p:cNvSpPr/>
          <p:nvPr/>
        </p:nvSpPr>
        <p:spPr>
          <a:xfrm flipH="1">
            <a:off x="9572827" y="1768577"/>
            <a:ext cx="2521688" cy="1471702"/>
          </a:xfrm>
          <a:prstGeom prst="wedgeRoundRectCallout">
            <a:avLst/>
          </a:prstGeom>
          <a:solidFill>
            <a:srgbClr val="36C4F3">
              <a:alpha val="5251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727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waving at a blue door&#10;&#10;Description automatically generated">
            <a:extLst>
              <a:ext uri="{FF2B5EF4-FFF2-40B4-BE49-F238E27FC236}">
                <a16:creationId xmlns:a16="http://schemas.microsoft.com/office/drawing/2014/main" id="{68D6A5B9-3F13-E917-C2FD-477186DEADA0}"/>
              </a:ext>
            </a:extLst>
          </p:cNvPr>
          <p:cNvPicPr>
            <a:picLocks noChangeAspect="1"/>
          </p:cNvPicPr>
          <p:nvPr/>
        </p:nvPicPr>
        <p:blipFill rotWithShape="1">
          <a:blip r:embed="rId2"/>
          <a:srcRect l="10609" t="6052" r="17163"/>
          <a:stretch/>
        </p:blipFill>
        <p:spPr>
          <a:xfrm>
            <a:off x="6395657" y="0"/>
            <a:ext cx="5796343" cy="6282811"/>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CB9CC170-08EB-F037-0B6D-EEBBF474C5C4}"/>
              </a:ext>
            </a:extLst>
          </p:cNvPr>
          <p:cNvPicPr>
            <a:picLocks noChangeAspect="1"/>
          </p:cNvPicPr>
          <p:nvPr/>
        </p:nvPicPr>
        <p:blipFill rotWithShape="1">
          <a:blip r:embed="rId3"/>
          <a:srcRect r="50575"/>
          <a:stretch/>
        </p:blipFill>
        <p:spPr>
          <a:xfrm>
            <a:off x="3066435" y="4925765"/>
            <a:ext cx="2197738" cy="1228120"/>
          </a:xfrm>
          <a:prstGeom prst="rect">
            <a:avLst/>
          </a:prstGeom>
        </p:spPr>
      </p:pic>
      <p:sp>
        <p:nvSpPr>
          <p:cNvPr id="2" name="TextBox 1">
            <a:extLst>
              <a:ext uri="{FF2B5EF4-FFF2-40B4-BE49-F238E27FC236}">
                <a16:creationId xmlns:a16="http://schemas.microsoft.com/office/drawing/2014/main" id="{B527D2D7-11B4-EBCB-C12B-7039144F32CE}"/>
              </a:ext>
            </a:extLst>
          </p:cNvPr>
          <p:cNvSpPr txBox="1"/>
          <p:nvPr/>
        </p:nvSpPr>
        <p:spPr>
          <a:xfrm>
            <a:off x="357647" y="349663"/>
            <a:ext cx="5535561" cy="4067780"/>
          </a:xfrm>
          <a:prstGeom prst="rect">
            <a:avLst/>
          </a:prstGeom>
          <a:noFill/>
        </p:spPr>
        <p:txBody>
          <a:bodyPr wrap="square" rtlCol="0">
            <a:spAutoFit/>
          </a:bodyPr>
          <a:lstStyle/>
          <a:p>
            <a:pPr>
              <a:spcBef>
                <a:spcPts val="2200"/>
              </a:spcBef>
            </a:pPr>
            <a:r>
              <a:rPr lang="en-US" sz="3000" dirty="0">
                <a:solidFill>
                  <a:srgbClr val="7030A0"/>
                </a:solidFill>
                <a:latin typeface="Century Gothic" panose="020B0502020202020204" pitchFamily="34" charset="0"/>
              </a:rPr>
              <a:t>It is our job to make sure that recovery is available to anyone who wants it, and that it is attractive to those who need it.</a:t>
            </a:r>
          </a:p>
          <a:p>
            <a:pPr>
              <a:spcBef>
                <a:spcPts val="2200"/>
              </a:spcBef>
            </a:pPr>
            <a:r>
              <a:rPr lang="en-US" sz="3000" dirty="0">
                <a:solidFill>
                  <a:srgbClr val="0070C0"/>
                </a:solidFill>
                <a:effectLst/>
                <a:latin typeface="Century Gothic" panose="020B0502020202020204" pitchFamily="34" charset="0"/>
                <a:ea typeface="Calibri" panose="020F0502020204030204" pitchFamily="34" charset="0"/>
              </a:rPr>
              <a:t>If professionals are unwilling to refer people to NA, some addicts may never find us.</a:t>
            </a:r>
            <a:endParaRPr lang="en-US" sz="3000" dirty="0">
              <a:solidFill>
                <a:srgbClr val="0070C0"/>
              </a:solidFill>
              <a:latin typeface="Century Gothic" panose="020B0502020202020204" pitchFamily="34" charset="0"/>
            </a:endParaRPr>
          </a:p>
        </p:txBody>
      </p:sp>
      <p:sp>
        <p:nvSpPr>
          <p:cNvPr id="5" name="TextBox 4">
            <a:extLst>
              <a:ext uri="{FF2B5EF4-FFF2-40B4-BE49-F238E27FC236}">
                <a16:creationId xmlns:a16="http://schemas.microsoft.com/office/drawing/2014/main" id="{B0726D8B-A9E1-F567-31E5-BA4AC066C10B}"/>
              </a:ext>
            </a:extLst>
          </p:cNvPr>
          <p:cNvSpPr txBox="1"/>
          <p:nvPr/>
        </p:nvSpPr>
        <p:spPr>
          <a:xfrm>
            <a:off x="191502" y="5351794"/>
            <a:ext cx="2197738" cy="1292662"/>
          </a:xfrm>
          <a:prstGeom prst="rect">
            <a:avLst/>
          </a:prstGeom>
          <a:noFill/>
        </p:spPr>
        <p:txBody>
          <a:bodyPr wrap="square" rtlCol="0">
            <a:spAutoFit/>
          </a:bodyPr>
          <a:lstStyle/>
          <a:p>
            <a:pPr>
              <a:spcBef>
                <a:spcPts val="2200"/>
              </a:spcBef>
            </a:pPr>
            <a:r>
              <a:rPr lang="en-US" sz="2600" b="1" dirty="0">
                <a:solidFill>
                  <a:srgbClr val="002060"/>
                </a:solidFill>
                <a:latin typeface="Century Gothic" panose="020B0502020202020204" pitchFamily="34" charset="0"/>
              </a:rPr>
              <a:t>Most recent membership survey</a:t>
            </a:r>
          </a:p>
        </p:txBody>
      </p:sp>
      <p:sp>
        <p:nvSpPr>
          <p:cNvPr id="6" name="TextBox 5">
            <a:extLst>
              <a:ext uri="{FF2B5EF4-FFF2-40B4-BE49-F238E27FC236}">
                <a16:creationId xmlns:a16="http://schemas.microsoft.com/office/drawing/2014/main" id="{F582E551-8DFC-DC9D-49EB-DB85A5DD92D3}"/>
              </a:ext>
            </a:extLst>
          </p:cNvPr>
          <p:cNvSpPr txBox="1"/>
          <p:nvPr/>
        </p:nvSpPr>
        <p:spPr>
          <a:xfrm>
            <a:off x="1656736" y="5708532"/>
            <a:ext cx="4139380" cy="1061829"/>
          </a:xfrm>
          <a:prstGeom prst="rect">
            <a:avLst/>
          </a:prstGeom>
          <a:noFill/>
        </p:spPr>
        <p:txBody>
          <a:bodyPr wrap="square" rtlCol="0">
            <a:spAutoFit/>
          </a:bodyPr>
          <a:lstStyle/>
          <a:p>
            <a:pPr algn="ctr"/>
            <a:r>
              <a:rPr lang="en-US" sz="2200" b="1" spc="-10" dirty="0">
                <a:solidFill>
                  <a:schemeClr val="bg1"/>
                </a:solidFill>
                <a:effectLst/>
                <a:latin typeface="Century Gothic" panose="020B0502020202020204" pitchFamily="34" charset="0"/>
                <a:ea typeface="Calibri" panose="020F0502020204030204" pitchFamily="34" charset="0"/>
              </a:rPr>
              <a:t>82</a:t>
            </a:r>
            <a:r>
              <a:rPr lang="en-US" sz="2200" b="1" dirty="0">
                <a:solidFill>
                  <a:schemeClr val="bg1"/>
                </a:solidFill>
                <a:effectLst/>
                <a:latin typeface="Century Gothic" panose="020B0502020202020204" pitchFamily="34" charset="0"/>
                <a:ea typeface="Calibri" panose="020F0502020204030204" pitchFamily="34" charset="0"/>
              </a:rPr>
              <a:t>%</a:t>
            </a:r>
            <a:r>
              <a:rPr lang="en-US" sz="2200" b="1" spc="-20" dirty="0">
                <a:solidFill>
                  <a:schemeClr val="bg1"/>
                </a:solidFill>
                <a:effectLst/>
                <a:latin typeface="Century Gothic" panose="020B0502020202020204" pitchFamily="34" charset="0"/>
                <a:ea typeface="Calibri" panose="020F0502020204030204" pitchFamily="34" charset="0"/>
              </a:rPr>
              <a:t> </a:t>
            </a:r>
          </a:p>
          <a:p>
            <a:pPr algn="ctr">
              <a:spcBef>
                <a:spcPts val="600"/>
              </a:spcBef>
            </a:pPr>
            <a:r>
              <a:rPr lang="en-US" sz="1800" spc="10" dirty="0">
                <a:solidFill>
                  <a:srgbClr val="232323"/>
                </a:solidFill>
                <a:effectLst/>
                <a:latin typeface="Century Gothic" panose="020B0502020202020204" pitchFamily="34" charset="0"/>
                <a:ea typeface="Calibri" panose="020F0502020204030204" pitchFamily="34" charset="0"/>
              </a:rPr>
              <a:t>s</a:t>
            </a:r>
            <a:r>
              <a:rPr lang="en-US" sz="1800" spc="5" dirty="0">
                <a:solidFill>
                  <a:srgbClr val="232323"/>
                </a:solidFill>
                <a:effectLst/>
                <a:latin typeface="Century Gothic" panose="020B0502020202020204" pitchFamily="34" charset="0"/>
                <a:ea typeface="Calibri" panose="020F0502020204030204" pitchFamily="34" charset="0"/>
              </a:rPr>
              <a:t>t</a:t>
            </a:r>
            <a:r>
              <a:rPr lang="en-US" sz="1800" dirty="0">
                <a:solidFill>
                  <a:srgbClr val="232323"/>
                </a:solidFill>
                <a:effectLst/>
                <a:latin typeface="Century Gothic" panose="020B0502020202020204" pitchFamily="34" charset="0"/>
                <a:ea typeface="Calibri" panose="020F0502020204030204" pitchFamily="34" charset="0"/>
              </a:rPr>
              <a:t>a</a:t>
            </a:r>
            <a:r>
              <a:rPr lang="en-US" sz="1800" spc="10" dirty="0">
                <a:solidFill>
                  <a:srgbClr val="232323"/>
                </a:solidFill>
                <a:effectLst/>
                <a:latin typeface="Century Gothic" panose="020B0502020202020204" pitchFamily="34" charset="0"/>
                <a:ea typeface="Calibri" panose="020F0502020204030204" pitchFamily="34" charset="0"/>
              </a:rPr>
              <a:t>y</a:t>
            </a:r>
            <a:r>
              <a:rPr lang="en-US" sz="1800" spc="5" dirty="0">
                <a:solidFill>
                  <a:srgbClr val="232323"/>
                </a:solidFill>
                <a:effectLst/>
                <a:latin typeface="Century Gothic" panose="020B0502020202020204" pitchFamily="34" charset="0"/>
                <a:ea typeface="Calibri" panose="020F0502020204030204" pitchFamily="34" charset="0"/>
              </a:rPr>
              <a:t>e</a:t>
            </a:r>
            <a:r>
              <a:rPr lang="en-US" sz="1800" dirty="0">
                <a:solidFill>
                  <a:srgbClr val="232323"/>
                </a:solidFill>
                <a:effectLst/>
                <a:latin typeface="Century Gothic" panose="020B0502020202020204" pitchFamily="34" charset="0"/>
                <a:ea typeface="Calibri" panose="020F0502020204030204" pitchFamily="34" charset="0"/>
              </a:rPr>
              <a:t>d</a:t>
            </a:r>
            <a:r>
              <a:rPr lang="en-US" sz="1800" spc="-30" dirty="0">
                <a:solidFill>
                  <a:srgbClr val="232323"/>
                </a:solidFill>
                <a:effectLst/>
                <a:latin typeface="Century Gothic" panose="020B0502020202020204" pitchFamily="34" charset="0"/>
                <a:ea typeface="Calibri" panose="020F0502020204030204" pitchFamily="34" charset="0"/>
              </a:rPr>
              <a:t> </a:t>
            </a:r>
            <a:r>
              <a:rPr lang="en-US" sz="1800" spc="-10" dirty="0">
                <a:solidFill>
                  <a:srgbClr val="232323"/>
                </a:solidFill>
                <a:effectLst/>
                <a:latin typeface="Century Gothic" panose="020B0502020202020204" pitchFamily="34" charset="0"/>
                <a:ea typeface="Calibri" panose="020F0502020204030204" pitchFamily="34" charset="0"/>
              </a:rPr>
              <a:t>i</a:t>
            </a:r>
            <a:r>
              <a:rPr lang="en-US" sz="1800" dirty="0">
                <a:solidFill>
                  <a:srgbClr val="232323"/>
                </a:solidFill>
                <a:effectLst/>
                <a:latin typeface="Century Gothic" panose="020B0502020202020204" pitchFamily="34" charset="0"/>
                <a:ea typeface="Calibri" panose="020F0502020204030204" pitchFamily="34" charset="0"/>
              </a:rPr>
              <a:t>n</a:t>
            </a:r>
            <a:r>
              <a:rPr lang="en-US" sz="1800" spc="-15" dirty="0">
                <a:solidFill>
                  <a:srgbClr val="232323"/>
                </a:solidFill>
                <a:effectLst/>
                <a:latin typeface="Century Gothic" panose="020B0502020202020204" pitchFamily="34" charset="0"/>
                <a:ea typeface="Calibri" panose="020F0502020204030204" pitchFamily="34" charset="0"/>
              </a:rPr>
              <a:t> </a:t>
            </a:r>
            <a:r>
              <a:rPr lang="en-US" sz="1800" spc="-5" dirty="0">
                <a:solidFill>
                  <a:srgbClr val="232323"/>
                </a:solidFill>
                <a:effectLst/>
                <a:latin typeface="Century Gothic" panose="020B0502020202020204" pitchFamily="34" charset="0"/>
                <a:ea typeface="Calibri" panose="020F0502020204030204" pitchFamily="34" charset="0"/>
              </a:rPr>
              <a:t>N</a:t>
            </a:r>
            <a:r>
              <a:rPr lang="en-US" sz="1800" dirty="0">
                <a:solidFill>
                  <a:srgbClr val="232323"/>
                </a:solidFill>
                <a:effectLst/>
                <a:latin typeface="Century Gothic" panose="020B0502020202020204" pitchFamily="34" charset="0"/>
                <a:ea typeface="Calibri" panose="020F0502020204030204" pitchFamily="34" charset="0"/>
              </a:rPr>
              <a:t>A</a:t>
            </a:r>
            <a:r>
              <a:rPr lang="en-US" sz="1800" spc="5" dirty="0">
                <a:solidFill>
                  <a:srgbClr val="232323"/>
                </a:solidFill>
                <a:effectLst/>
                <a:latin typeface="Century Gothic" panose="020B0502020202020204" pitchFamily="34" charset="0"/>
                <a:ea typeface="Calibri" panose="020F0502020204030204" pitchFamily="34" charset="0"/>
              </a:rPr>
              <a:t> </a:t>
            </a:r>
            <a:r>
              <a:rPr lang="en-US" sz="1800" spc="-5" dirty="0">
                <a:solidFill>
                  <a:srgbClr val="232323"/>
                </a:solidFill>
                <a:effectLst/>
                <a:latin typeface="Century Gothic" panose="020B0502020202020204" pitchFamily="34" charset="0"/>
                <a:ea typeface="Calibri" panose="020F0502020204030204" pitchFamily="34" charset="0"/>
              </a:rPr>
              <a:t>b</a:t>
            </a:r>
            <a:r>
              <a:rPr lang="en-US" sz="1800" spc="5" dirty="0">
                <a:solidFill>
                  <a:srgbClr val="232323"/>
                </a:solidFill>
                <a:effectLst/>
                <a:latin typeface="Century Gothic" panose="020B0502020202020204" pitchFamily="34" charset="0"/>
                <a:ea typeface="Calibri" panose="020F0502020204030204" pitchFamily="34" charset="0"/>
              </a:rPr>
              <a:t>e</a:t>
            </a:r>
            <a:r>
              <a:rPr lang="en-US" sz="1800" spc="-5" dirty="0">
                <a:solidFill>
                  <a:srgbClr val="232323"/>
                </a:solidFill>
                <a:effectLst/>
                <a:latin typeface="Century Gothic" panose="020B0502020202020204" pitchFamily="34" charset="0"/>
                <a:ea typeface="Calibri" panose="020F0502020204030204" pitchFamily="34" charset="0"/>
              </a:rPr>
              <a:t>c</a:t>
            </a:r>
            <a:r>
              <a:rPr lang="en-US" sz="1800" dirty="0">
                <a:solidFill>
                  <a:srgbClr val="232323"/>
                </a:solidFill>
                <a:effectLst/>
                <a:latin typeface="Century Gothic" panose="020B0502020202020204" pitchFamily="34" charset="0"/>
                <a:ea typeface="Calibri" panose="020F0502020204030204" pitchFamily="34" charset="0"/>
              </a:rPr>
              <a:t>a</a:t>
            </a:r>
            <a:r>
              <a:rPr lang="en-US" sz="1800" spc="-5" dirty="0">
                <a:solidFill>
                  <a:srgbClr val="232323"/>
                </a:solidFill>
                <a:effectLst/>
                <a:latin typeface="Century Gothic" panose="020B0502020202020204" pitchFamily="34" charset="0"/>
                <a:ea typeface="Calibri" panose="020F0502020204030204" pitchFamily="34" charset="0"/>
              </a:rPr>
              <a:t>u</a:t>
            </a:r>
            <a:r>
              <a:rPr lang="en-US" sz="1800" spc="10" dirty="0">
                <a:solidFill>
                  <a:srgbClr val="232323"/>
                </a:solidFill>
                <a:effectLst/>
                <a:latin typeface="Century Gothic" panose="020B0502020202020204" pitchFamily="34" charset="0"/>
                <a:ea typeface="Calibri" panose="020F0502020204030204" pitchFamily="34" charset="0"/>
              </a:rPr>
              <a:t>s</a:t>
            </a:r>
            <a:r>
              <a:rPr lang="en-US" sz="1800" dirty="0">
                <a:solidFill>
                  <a:srgbClr val="232323"/>
                </a:solidFill>
                <a:effectLst/>
                <a:latin typeface="Century Gothic" panose="020B0502020202020204" pitchFamily="34" charset="0"/>
                <a:ea typeface="Calibri" panose="020F0502020204030204" pitchFamily="34" charset="0"/>
              </a:rPr>
              <a:t>e</a:t>
            </a:r>
            <a:r>
              <a:rPr lang="en-US" sz="1800" spc="-20" dirty="0">
                <a:solidFill>
                  <a:srgbClr val="232323"/>
                </a:solidFill>
                <a:effectLst/>
                <a:latin typeface="Century Gothic" panose="020B0502020202020204" pitchFamily="34" charset="0"/>
                <a:ea typeface="Calibri" panose="020F0502020204030204" pitchFamily="34" charset="0"/>
              </a:rPr>
              <a:t> </a:t>
            </a:r>
            <a:r>
              <a:rPr lang="en-US" sz="1800" spc="-10" dirty="0">
                <a:solidFill>
                  <a:srgbClr val="232323"/>
                </a:solidFill>
                <a:effectLst/>
                <a:latin typeface="Century Gothic" panose="020B0502020202020204" pitchFamily="34" charset="0"/>
                <a:ea typeface="Calibri" panose="020F0502020204030204" pitchFamily="34" charset="0"/>
              </a:rPr>
              <a:t>o</a:t>
            </a:r>
            <a:r>
              <a:rPr lang="en-US" sz="1800" dirty="0">
                <a:solidFill>
                  <a:srgbClr val="232323"/>
                </a:solidFill>
                <a:effectLst/>
                <a:latin typeface="Century Gothic" panose="020B0502020202020204" pitchFamily="34" charset="0"/>
                <a:ea typeface="Calibri" panose="020F0502020204030204" pitchFamily="34" charset="0"/>
              </a:rPr>
              <a:t>f</a:t>
            </a:r>
            <a:r>
              <a:rPr lang="en-US" sz="1800" spc="10" dirty="0">
                <a:solidFill>
                  <a:srgbClr val="232323"/>
                </a:solidFill>
                <a:effectLst/>
                <a:latin typeface="Century Gothic" panose="020B0502020202020204" pitchFamily="34" charset="0"/>
                <a:ea typeface="Calibri" panose="020F0502020204030204" pitchFamily="34" charset="0"/>
              </a:rPr>
              <a:t> </a:t>
            </a:r>
            <a:r>
              <a:rPr lang="en-US" sz="1800" spc="-10" dirty="0">
                <a:solidFill>
                  <a:srgbClr val="232323"/>
                </a:solidFill>
                <a:effectLst/>
                <a:latin typeface="Century Gothic" panose="020B0502020202020204" pitchFamily="34" charset="0"/>
                <a:ea typeface="Calibri" panose="020F0502020204030204" pitchFamily="34" charset="0"/>
              </a:rPr>
              <a:t>i</a:t>
            </a:r>
            <a:r>
              <a:rPr lang="en-US" sz="1800" spc="-5" dirty="0">
                <a:solidFill>
                  <a:srgbClr val="232323"/>
                </a:solidFill>
                <a:effectLst/>
                <a:latin typeface="Century Gothic" panose="020B0502020202020204" pitchFamily="34" charset="0"/>
                <a:ea typeface="Calibri" panose="020F0502020204030204" pitchFamily="34" charset="0"/>
              </a:rPr>
              <a:t>d</a:t>
            </a:r>
            <a:r>
              <a:rPr lang="en-US" sz="1800" spc="25" dirty="0">
                <a:solidFill>
                  <a:srgbClr val="232323"/>
                </a:solidFill>
                <a:effectLst/>
                <a:latin typeface="Century Gothic" panose="020B0502020202020204" pitchFamily="34" charset="0"/>
                <a:ea typeface="Calibri" panose="020F0502020204030204" pitchFamily="34" charset="0"/>
              </a:rPr>
              <a:t>e</a:t>
            </a:r>
            <a:r>
              <a:rPr lang="en-US" sz="1800" spc="-5" dirty="0">
                <a:solidFill>
                  <a:srgbClr val="232323"/>
                </a:solidFill>
                <a:effectLst/>
                <a:latin typeface="Century Gothic" panose="020B0502020202020204" pitchFamily="34" charset="0"/>
                <a:ea typeface="Calibri" panose="020F0502020204030204" pitchFamily="34" charset="0"/>
              </a:rPr>
              <a:t>n</a:t>
            </a:r>
            <a:r>
              <a:rPr lang="en-US" sz="1800" spc="5" dirty="0">
                <a:solidFill>
                  <a:srgbClr val="232323"/>
                </a:solidFill>
                <a:effectLst/>
                <a:latin typeface="Century Gothic" panose="020B0502020202020204" pitchFamily="34" charset="0"/>
                <a:ea typeface="Calibri" panose="020F0502020204030204" pitchFamily="34" charset="0"/>
              </a:rPr>
              <a:t>t</a:t>
            </a:r>
            <a:r>
              <a:rPr lang="en-US" sz="1800" spc="-10" dirty="0">
                <a:solidFill>
                  <a:srgbClr val="232323"/>
                </a:solidFill>
                <a:effectLst/>
                <a:latin typeface="Century Gothic" panose="020B0502020202020204" pitchFamily="34" charset="0"/>
                <a:ea typeface="Calibri" panose="020F0502020204030204" pitchFamily="34" charset="0"/>
              </a:rPr>
              <a:t>i</a:t>
            </a:r>
            <a:r>
              <a:rPr lang="en-US" sz="1800" spc="15" dirty="0">
                <a:solidFill>
                  <a:srgbClr val="232323"/>
                </a:solidFill>
                <a:effectLst/>
                <a:latin typeface="Century Gothic" panose="020B0502020202020204" pitchFamily="34" charset="0"/>
                <a:ea typeface="Calibri" panose="020F0502020204030204" pitchFamily="34" charset="0"/>
              </a:rPr>
              <a:t>f</a:t>
            </a:r>
            <a:r>
              <a:rPr lang="en-US" sz="1800" spc="-10" dirty="0">
                <a:solidFill>
                  <a:srgbClr val="232323"/>
                </a:solidFill>
                <a:effectLst/>
                <a:latin typeface="Century Gothic" panose="020B0502020202020204" pitchFamily="34" charset="0"/>
                <a:ea typeface="Calibri" panose="020F0502020204030204" pitchFamily="34" charset="0"/>
              </a:rPr>
              <a:t>i</a:t>
            </a:r>
            <a:r>
              <a:rPr lang="en-US" sz="1800" spc="-5" dirty="0">
                <a:solidFill>
                  <a:srgbClr val="232323"/>
                </a:solidFill>
                <a:effectLst/>
                <a:latin typeface="Century Gothic" panose="020B0502020202020204" pitchFamily="34" charset="0"/>
                <a:ea typeface="Calibri" panose="020F0502020204030204" pitchFamily="34" charset="0"/>
              </a:rPr>
              <a:t>c</a:t>
            </a:r>
            <a:r>
              <a:rPr lang="en-US" sz="1800" dirty="0">
                <a:solidFill>
                  <a:srgbClr val="232323"/>
                </a:solidFill>
                <a:effectLst/>
                <a:latin typeface="Century Gothic" panose="020B0502020202020204" pitchFamily="34" charset="0"/>
                <a:ea typeface="Calibri" panose="020F0502020204030204" pitchFamily="34" charset="0"/>
              </a:rPr>
              <a:t>a</a:t>
            </a:r>
            <a:r>
              <a:rPr lang="en-US" sz="1800" spc="5" dirty="0">
                <a:solidFill>
                  <a:srgbClr val="232323"/>
                </a:solidFill>
                <a:effectLst/>
                <a:latin typeface="Century Gothic" panose="020B0502020202020204" pitchFamily="34" charset="0"/>
                <a:ea typeface="Calibri" panose="020F0502020204030204" pitchFamily="34" charset="0"/>
              </a:rPr>
              <a:t>t</a:t>
            </a:r>
            <a:r>
              <a:rPr lang="en-US" sz="1800" spc="-10" dirty="0">
                <a:solidFill>
                  <a:srgbClr val="232323"/>
                </a:solidFill>
                <a:effectLst/>
                <a:latin typeface="Century Gothic" panose="020B0502020202020204" pitchFamily="34" charset="0"/>
                <a:ea typeface="Calibri" panose="020F0502020204030204" pitchFamily="34" charset="0"/>
              </a:rPr>
              <a:t>io</a:t>
            </a:r>
            <a:r>
              <a:rPr lang="en-US" sz="1800" dirty="0">
                <a:solidFill>
                  <a:srgbClr val="232323"/>
                </a:solidFill>
                <a:effectLst/>
                <a:latin typeface="Century Gothic" panose="020B0502020202020204" pitchFamily="34" charset="0"/>
                <a:ea typeface="Calibri" panose="020F0502020204030204" pitchFamily="34" charset="0"/>
              </a:rPr>
              <a:t>n </a:t>
            </a:r>
            <a:r>
              <a:rPr lang="en-US" sz="1800" spc="5" dirty="0">
                <a:solidFill>
                  <a:srgbClr val="232323"/>
                </a:solidFill>
                <a:effectLst/>
                <a:latin typeface="Century Gothic" panose="020B0502020202020204" pitchFamily="34" charset="0"/>
                <a:ea typeface="Calibri" panose="020F0502020204030204" pitchFamily="34" charset="0"/>
              </a:rPr>
              <a:t>w</a:t>
            </a:r>
            <a:r>
              <a:rPr lang="en-US" sz="1800" spc="-10" dirty="0">
                <a:solidFill>
                  <a:srgbClr val="232323"/>
                </a:solidFill>
                <a:effectLst/>
                <a:latin typeface="Century Gothic" panose="020B0502020202020204" pitchFamily="34" charset="0"/>
                <a:ea typeface="Calibri" panose="020F0502020204030204" pitchFamily="34" charset="0"/>
              </a:rPr>
              <a:t>i</a:t>
            </a:r>
            <a:r>
              <a:rPr lang="en-US" sz="1800" spc="5" dirty="0">
                <a:solidFill>
                  <a:srgbClr val="232323"/>
                </a:solidFill>
                <a:effectLst/>
                <a:latin typeface="Century Gothic" panose="020B0502020202020204" pitchFamily="34" charset="0"/>
                <a:ea typeface="Calibri" panose="020F0502020204030204" pitchFamily="34" charset="0"/>
              </a:rPr>
              <a:t>t</a:t>
            </a:r>
            <a:r>
              <a:rPr lang="en-US" sz="1800" dirty="0">
                <a:solidFill>
                  <a:srgbClr val="232323"/>
                </a:solidFill>
                <a:effectLst/>
                <a:latin typeface="Century Gothic" panose="020B0502020202020204" pitchFamily="34" charset="0"/>
                <a:ea typeface="Calibri" panose="020F0502020204030204" pitchFamily="34" charset="0"/>
              </a:rPr>
              <a:t>h</a:t>
            </a:r>
            <a:r>
              <a:rPr lang="en-US" sz="1800" spc="-30" dirty="0">
                <a:solidFill>
                  <a:srgbClr val="232323"/>
                </a:solidFill>
                <a:effectLst/>
                <a:latin typeface="Century Gothic" panose="020B0502020202020204" pitchFamily="34" charset="0"/>
                <a:ea typeface="Calibri" panose="020F0502020204030204" pitchFamily="34" charset="0"/>
              </a:rPr>
              <a:t> </a:t>
            </a:r>
            <a:r>
              <a:rPr lang="en-US" sz="1800" spc="-10" dirty="0">
                <a:solidFill>
                  <a:srgbClr val="232323"/>
                </a:solidFill>
                <a:effectLst/>
                <a:latin typeface="Century Gothic" panose="020B0502020202020204" pitchFamily="34" charset="0"/>
                <a:ea typeface="Calibri" panose="020F0502020204030204" pitchFamily="34" charset="0"/>
              </a:rPr>
              <a:t>o</a:t>
            </a:r>
            <a:r>
              <a:rPr lang="en-US" sz="1800" spc="5" dirty="0">
                <a:solidFill>
                  <a:srgbClr val="232323"/>
                </a:solidFill>
                <a:effectLst/>
                <a:latin typeface="Century Gothic" panose="020B0502020202020204" pitchFamily="34" charset="0"/>
                <a:ea typeface="Calibri" panose="020F0502020204030204" pitchFamily="34" charset="0"/>
              </a:rPr>
              <a:t>t</a:t>
            </a:r>
            <a:r>
              <a:rPr lang="en-US" sz="1800" spc="-5" dirty="0">
                <a:solidFill>
                  <a:srgbClr val="232323"/>
                </a:solidFill>
                <a:effectLst/>
                <a:latin typeface="Century Gothic" panose="020B0502020202020204" pitchFamily="34" charset="0"/>
                <a:ea typeface="Calibri" panose="020F0502020204030204" pitchFamily="34" charset="0"/>
              </a:rPr>
              <a:t>h</a:t>
            </a:r>
            <a:r>
              <a:rPr lang="en-US" sz="1800" spc="5" dirty="0">
                <a:solidFill>
                  <a:srgbClr val="232323"/>
                </a:solidFill>
                <a:effectLst/>
                <a:latin typeface="Century Gothic" panose="020B0502020202020204" pitchFamily="34" charset="0"/>
                <a:ea typeface="Calibri" panose="020F0502020204030204" pitchFamily="34" charset="0"/>
              </a:rPr>
              <a:t>e</a:t>
            </a:r>
            <a:r>
              <a:rPr lang="en-US" sz="1800" dirty="0">
                <a:solidFill>
                  <a:srgbClr val="232323"/>
                </a:solidFill>
                <a:effectLst/>
                <a:latin typeface="Century Gothic" panose="020B0502020202020204" pitchFamily="34" charset="0"/>
                <a:ea typeface="Calibri" panose="020F0502020204030204" pitchFamily="34" charset="0"/>
              </a:rPr>
              <a:t>r</a:t>
            </a:r>
            <a:r>
              <a:rPr lang="en-US" sz="1800" spc="-15" dirty="0">
                <a:solidFill>
                  <a:srgbClr val="232323"/>
                </a:solidFill>
                <a:effectLst/>
                <a:latin typeface="Century Gothic" panose="020B0502020202020204" pitchFamily="34" charset="0"/>
                <a:ea typeface="Calibri" panose="020F0502020204030204" pitchFamily="34" charset="0"/>
              </a:rPr>
              <a:t> </a:t>
            </a:r>
            <a:r>
              <a:rPr lang="en-US" sz="1800" dirty="0">
                <a:solidFill>
                  <a:srgbClr val="232323"/>
                </a:solidFill>
                <a:effectLst/>
                <a:latin typeface="Century Gothic" panose="020B0502020202020204" pitchFamily="34" charset="0"/>
                <a:ea typeface="Calibri" panose="020F0502020204030204" pitchFamily="34" charset="0"/>
              </a:rPr>
              <a:t>m</a:t>
            </a:r>
            <a:r>
              <a:rPr lang="en-US" sz="1800" spc="5" dirty="0">
                <a:solidFill>
                  <a:srgbClr val="232323"/>
                </a:solidFill>
                <a:effectLst/>
                <a:latin typeface="Century Gothic" panose="020B0502020202020204" pitchFamily="34" charset="0"/>
                <a:ea typeface="Calibri" panose="020F0502020204030204" pitchFamily="34" charset="0"/>
              </a:rPr>
              <a:t>e</a:t>
            </a:r>
            <a:r>
              <a:rPr lang="en-US" sz="1800" dirty="0">
                <a:solidFill>
                  <a:srgbClr val="232323"/>
                </a:solidFill>
                <a:effectLst/>
                <a:latin typeface="Century Gothic" panose="020B0502020202020204" pitchFamily="34" charset="0"/>
                <a:ea typeface="Calibri" panose="020F0502020204030204" pitchFamily="34" charset="0"/>
              </a:rPr>
              <a:t>m</a:t>
            </a:r>
            <a:r>
              <a:rPr lang="en-US" sz="1800" spc="-5" dirty="0">
                <a:solidFill>
                  <a:srgbClr val="232323"/>
                </a:solidFill>
                <a:effectLst/>
                <a:latin typeface="Century Gothic" panose="020B0502020202020204" pitchFamily="34" charset="0"/>
                <a:ea typeface="Calibri" panose="020F0502020204030204" pitchFamily="34" charset="0"/>
              </a:rPr>
              <a:t>b</a:t>
            </a:r>
            <a:r>
              <a:rPr lang="en-US" sz="1800" dirty="0">
                <a:solidFill>
                  <a:srgbClr val="232323"/>
                </a:solidFill>
                <a:effectLst/>
                <a:latin typeface="Century Gothic" panose="020B0502020202020204" pitchFamily="34" charset="0"/>
                <a:ea typeface="Calibri" panose="020F0502020204030204" pitchFamily="34" charset="0"/>
              </a:rPr>
              <a:t>e</a:t>
            </a:r>
            <a:r>
              <a:rPr lang="en-US" sz="1800" spc="-10" dirty="0">
                <a:solidFill>
                  <a:srgbClr val="232323"/>
                </a:solidFill>
                <a:effectLst/>
                <a:latin typeface="Century Gothic" panose="020B0502020202020204" pitchFamily="34" charset="0"/>
                <a:ea typeface="Calibri" panose="020F0502020204030204" pitchFamily="34" charset="0"/>
              </a:rPr>
              <a:t>r</a:t>
            </a:r>
            <a:r>
              <a:rPr lang="en-US" sz="1800" spc="10" dirty="0">
                <a:solidFill>
                  <a:srgbClr val="232323"/>
                </a:solidFill>
                <a:effectLst/>
                <a:latin typeface="Century Gothic" panose="020B0502020202020204" pitchFamily="34" charset="0"/>
                <a:ea typeface="Calibri" panose="020F0502020204030204" pitchFamily="34" charset="0"/>
              </a:rPr>
              <a:t>s</a:t>
            </a:r>
            <a:endParaRPr lang="en-US" sz="1800" dirty="0">
              <a:solidFill>
                <a:srgbClr val="232323"/>
              </a:solidFill>
              <a:effectLst/>
              <a:latin typeface="Century Gothic" panose="020B0502020202020204" pitchFamily="34" charset="0"/>
              <a:ea typeface="Calibri" panose="020F0502020204030204" pitchFamily="34" charset="0"/>
            </a:endParaRPr>
          </a:p>
        </p:txBody>
      </p:sp>
      <p:sp>
        <p:nvSpPr>
          <p:cNvPr id="11" name="Oval 10">
            <a:extLst>
              <a:ext uri="{FF2B5EF4-FFF2-40B4-BE49-F238E27FC236}">
                <a16:creationId xmlns:a16="http://schemas.microsoft.com/office/drawing/2014/main" id="{BC6F07BC-8DC5-CA3D-369E-87FE0E3DA0A0}"/>
              </a:ext>
            </a:extLst>
          </p:cNvPr>
          <p:cNvSpPr/>
          <p:nvPr/>
        </p:nvSpPr>
        <p:spPr>
          <a:xfrm>
            <a:off x="6559961" y="4906295"/>
            <a:ext cx="1338417" cy="137651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69183543-D668-4CDE-6F90-61E2A2FDA938}"/>
              </a:ext>
            </a:extLst>
          </p:cNvPr>
          <p:cNvPicPr>
            <a:picLocks noChangeAspect="1"/>
          </p:cNvPicPr>
          <p:nvPr/>
        </p:nvPicPr>
        <p:blipFill rotWithShape="1">
          <a:blip r:embed="rId3"/>
          <a:srcRect l="55882"/>
          <a:stretch/>
        </p:blipFill>
        <p:spPr>
          <a:xfrm>
            <a:off x="5885612" y="4925765"/>
            <a:ext cx="1961760" cy="1228120"/>
          </a:xfrm>
          <a:prstGeom prst="rect">
            <a:avLst/>
          </a:prstGeom>
        </p:spPr>
      </p:pic>
      <p:sp>
        <p:nvSpPr>
          <p:cNvPr id="7" name="TextBox 6">
            <a:extLst>
              <a:ext uri="{FF2B5EF4-FFF2-40B4-BE49-F238E27FC236}">
                <a16:creationId xmlns:a16="http://schemas.microsoft.com/office/drawing/2014/main" id="{30DFB3E4-B498-BE2D-0280-ADC7D01406C6}"/>
              </a:ext>
            </a:extLst>
          </p:cNvPr>
          <p:cNvSpPr txBox="1"/>
          <p:nvPr/>
        </p:nvSpPr>
        <p:spPr>
          <a:xfrm>
            <a:off x="5240595" y="5708532"/>
            <a:ext cx="4139380" cy="1061829"/>
          </a:xfrm>
          <a:prstGeom prst="rect">
            <a:avLst/>
          </a:prstGeom>
          <a:noFill/>
        </p:spPr>
        <p:txBody>
          <a:bodyPr wrap="square" rtlCol="0">
            <a:spAutoFit/>
          </a:bodyPr>
          <a:lstStyle/>
          <a:p>
            <a:pPr algn="ctr"/>
            <a:r>
              <a:rPr lang="en-US" sz="2200" b="1" spc="15" dirty="0">
                <a:solidFill>
                  <a:schemeClr val="bg1"/>
                </a:solidFill>
                <a:effectLst/>
                <a:latin typeface="Century Gothic" panose="020B0502020202020204" pitchFamily="34" charset="0"/>
                <a:ea typeface="Calibri" panose="020F0502020204030204" pitchFamily="34" charset="0"/>
              </a:rPr>
              <a:t>68</a:t>
            </a:r>
            <a:r>
              <a:rPr lang="en-US" sz="2200" b="1" dirty="0">
                <a:solidFill>
                  <a:schemeClr val="bg1"/>
                </a:solidFill>
                <a:effectLst/>
                <a:latin typeface="Century Gothic" panose="020B0502020202020204" pitchFamily="34" charset="0"/>
                <a:ea typeface="Calibri" panose="020F0502020204030204" pitchFamily="34" charset="0"/>
              </a:rPr>
              <a:t>%</a:t>
            </a:r>
            <a:r>
              <a:rPr lang="en-US" sz="2200" b="1" spc="-20" dirty="0">
                <a:solidFill>
                  <a:schemeClr val="bg1"/>
                </a:solidFill>
                <a:effectLst/>
                <a:latin typeface="Century Gothic" panose="020B0502020202020204" pitchFamily="34" charset="0"/>
                <a:ea typeface="Calibri" panose="020F0502020204030204" pitchFamily="34" charset="0"/>
              </a:rPr>
              <a:t> </a:t>
            </a:r>
          </a:p>
          <a:p>
            <a:pPr algn="ctr">
              <a:spcBef>
                <a:spcPts val="600"/>
              </a:spcBef>
            </a:pPr>
            <a:r>
              <a:rPr lang="en-US" sz="1800" dirty="0">
                <a:solidFill>
                  <a:srgbClr val="232323"/>
                </a:solidFill>
                <a:effectLst/>
                <a:latin typeface="Century Gothic" panose="020B0502020202020204" pitchFamily="34" charset="0"/>
                <a:ea typeface="Calibri" panose="020F0502020204030204" pitchFamily="34" charset="0"/>
              </a:rPr>
              <a:t>said their first meeting was important or very important</a:t>
            </a:r>
            <a:endParaRPr lang="en-US" dirty="0">
              <a:latin typeface="Century Gothic" panose="020B0502020202020204" pitchFamily="34" charset="0"/>
            </a:endParaRPr>
          </a:p>
        </p:txBody>
      </p:sp>
    </p:spTree>
    <p:extLst>
      <p:ext uri="{BB962C8B-B14F-4D97-AF65-F5344CB8AC3E}">
        <p14:creationId xmlns:p14="http://schemas.microsoft.com/office/powerpoint/2010/main" val="385484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805129-ED33-B5B4-1A70-50352C24C066}"/>
              </a:ext>
            </a:extLst>
          </p:cNvPr>
          <p:cNvSpPr txBox="1">
            <a:spLocks/>
          </p:cNvSpPr>
          <p:nvPr/>
        </p:nvSpPr>
        <p:spPr>
          <a:xfrm>
            <a:off x="216310" y="274671"/>
            <a:ext cx="11975690" cy="1126516"/>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4500" dirty="0">
                <a:solidFill>
                  <a:schemeClr val="bg1"/>
                </a:solidFill>
                <a:ea typeface="Calibri" panose="020F0502020204030204" pitchFamily="34" charset="0"/>
                <a:cs typeface="Calibri" panose="020F0502020204030204" pitchFamily="34" charset="0"/>
              </a:rPr>
              <a:t>Where we have consensus as a Fellowship</a:t>
            </a:r>
            <a:endParaRPr lang="en-US" sz="4500" dirty="0">
              <a:solidFill>
                <a:schemeClr val="bg1"/>
              </a:solidFill>
            </a:endParaRPr>
          </a:p>
        </p:txBody>
      </p:sp>
      <p:sp>
        <p:nvSpPr>
          <p:cNvPr id="5" name="Subtitle 2">
            <a:extLst>
              <a:ext uri="{FF2B5EF4-FFF2-40B4-BE49-F238E27FC236}">
                <a16:creationId xmlns:a16="http://schemas.microsoft.com/office/drawing/2014/main" id="{88F2E2C4-FC81-9565-9157-9C14F0415C96}"/>
              </a:ext>
            </a:extLst>
          </p:cNvPr>
          <p:cNvSpPr txBox="1">
            <a:spLocks/>
          </p:cNvSpPr>
          <p:nvPr/>
        </p:nvSpPr>
        <p:spPr>
          <a:xfrm>
            <a:off x="430579" y="1118098"/>
            <a:ext cx="11330841" cy="57399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spcBef>
                <a:spcPts val="1600"/>
              </a:spcBef>
              <a:buSzPct val="120000"/>
            </a:pPr>
            <a:r>
              <a:rPr lang="en-US" sz="3200" dirty="0">
                <a:solidFill>
                  <a:srgbClr val="002060"/>
                </a:solidFill>
                <a:ea typeface="Calibri" panose="020F0502020204030204" pitchFamily="34" charset="0"/>
                <a:cs typeface="Calibri" panose="020F0502020204030204" pitchFamily="34" charset="0"/>
              </a:rPr>
              <a:t>Our message is hope and the promise of freedom. </a:t>
            </a:r>
            <a:br>
              <a:rPr lang="en-US" sz="3200" dirty="0">
                <a:solidFill>
                  <a:srgbClr val="002060"/>
                </a:solidFill>
                <a:ea typeface="Calibri" panose="020F0502020204030204" pitchFamily="34" charset="0"/>
                <a:cs typeface="Calibri" panose="020F0502020204030204" pitchFamily="34" charset="0"/>
              </a:rPr>
            </a:br>
            <a:r>
              <a:rPr lang="en-US" sz="3200" dirty="0">
                <a:solidFill>
                  <a:srgbClr val="002060"/>
                </a:solidFill>
                <a:ea typeface="Calibri" panose="020F0502020204030204" pitchFamily="34" charset="0"/>
                <a:cs typeface="Calibri" panose="020F0502020204030204" pitchFamily="34" charset="0"/>
              </a:rPr>
              <a:t>We are a program of complete abstinence.</a:t>
            </a:r>
          </a:p>
          <a:p>
            <a:pPr marL="320040" indent="-320040">
              <a:spcBef>
                <a:spcPts val="1600"/>
              </a:spcBef>
              <a:buSzPct val="120000"/>
            </a:pPr>
            <a:r>
              <a:rPr lang="en-US" sz="3200" dirty="0">
                <a:solidFill>
                  <a:srgbClr val="002060"/>
                </a:solidFill>
                <a:ea typeface="Calibri" panose="020F0502020204030204" pitchFamily="34" charset="0"/>
                <a:cs typeface="Calibri" panose="020F0502020204030204" pitchFamily="34" charset="0"/>
              </a:rPr>
              <a:t>It doesn’t matter what or how much you used.</a:t>
            </a:r>
          </a:p>
          <a:p>
            <a:pPr marL="320040" indent="-320040">
              <a:spcBef>
                <a:spcPts val="1600"/>
              </a:spcBef>
              <a:buSzPct val="120000"/>
            </a:pPr>
            <a:r>
              <a:rPr lang="en-US" sz="3200" dirty="0">
                <a:solidFill>
                  <a:srgbClr val="002060"/>
                </a:solidFill>
                <a:ea typeface="Calibri" panose="020F0502020204030204" pitchFamily="34" charset="0"/>
                <a:cs typeface="Calibri" panose="020F0502020204030204" pitchFamily="34" charset="0"/>
              </a:rPr>
              <a:t>What we care about is what you want to do about your problem and how we can help.</a:t>
            </a:r>
          </a:p>
          <a:p>
            <a:pPr marL="320040" indent="-320040">
              <a:spcBef>
                <a:spcPts val="1600"/>
              </a:spcBef>
              <a:buSzPct val="120000"/>
            </a:pPr>
            <a:r>
              <a:rPr lang="en-US" sz="3200" dirty="0">
                <a:solidFill>
                  <a:srgbClr val="002060"/>
                </a:solidFill>
                <a:ea typeface="Calibri" panose="020F0502020204030204" pitchFamily="34" charset="0"/>
                <a:cs typeface="Calibri" panose="020F0502020204030204" pitchFamily="34" charset="0"/>
              </a:rPr>
              <a:t>The only requirement for membership is a desire </a:t>
            </a:r>
            <a:br>
              <a:rPr lang="en-US" sz="3200" dirty="0">
                <a:solidFill>
                  <a:srgbClr val="002060"/>
                </a:solidFill>
                <a:ea typeface="Calibri" panose="020F0502020204030204" pitchFamily="34" charset="0"/>
                <a:cs typeface="Calibri" panose="020F0502020204030204" pitchFamily="34" charset="0"/>
              </a:rPr>
            </a:br>
            <a:r>
              <a:rPr lang="en-US" sz="3200" dirty="0">
                <a:solidFill>
                  <a:srgbClr val="002060"/>
                </a:solidFill>
                <a:ea typeface="Calibri" panose="020F0502020204030204" pitchFamily="34" charset="0"/>
                <a:cs typeface="Calibri" panose="020F0502020204030204" pitchFamily="34" charset="0"/>
              </a:rPr>
              <a:t>to stop using.</a:t>
            </a:r>
          </a:p>
          <a:p>
            <a:pPr marL="320040" indent="-320040">
              <a:spcBef>
                <a:spcPts val="1600"/>
              </a:spcBef>
              <a:buSzPct val="120000"/>
            </a:pPr>
            <a:r>
              <a:rPr lang="en-US" sz="3200" dirty="0">
                <a:solidFill>
                  <a:srgbClr val="002060"/>
                </a:solidFill>
                <a:ea typeface="Calibri" panose="020F0502020204030204" pitchFamily="34" charset="0"/>
                <a:cs typeface="Calibri" panose="020F0502020204030204" pitchFamily="34" charset="0"/>
              </a:rPr>
              <a:t>We want people to be able to choose </a:t>
            </a:r>
            <a:br>
              <a:rPr lang="en-US" sz="3200" dirty="0">
                <a:solidFill>
                  <a:srgbClr val="002060"/>
                </a:solidFill>
                <a:ea typeface="Calibri" panose="020F0502020204030204" pitchFamily="34" charset="0"/>
                <a:cs typeface="Calibri" panose="020F0502020204030204" pitchFamily="34" charset="0"/>
              </a:rPr>
            </a:br>
            <a:r>
              <a:rPr lang="en-US" sz="3200" dirty="0">
                <a:solidFill>
                  <a:srgbClr val="002060"/>
                </a:solidFill>
                <a:ea typeface="Calibri" panose="020F0502020204030204" pitchFamily="34" charset="0"/>
                <a:cs typeface="Calibri" panose="020F0502020204030204" pitchFamily="34" charset="0"/>
              </a:rPr>
              <a:t>NA membership no matter how they get here.</a:t>
            </a:r>
          </a:p>
          <a:p>
            <a:pPr marL="320040" indent="-320040">
              <a:spcBef>
                <a:spcPts val="1600"/>
              </a:spcBef>
              <a:buSzPct val="120000"/>
            </a:pPr>
            <a:r>
              <a:rPr lang="en-US" sz="3200" dirty="0">
                <a:solidFill>
                  <a:srgbClr val="002060"/>
                </a:solidFill>
                <a:ea typeface="Calibri" panose="020F0502020204030204" pitchFamily="34" charset="0"/>
                <a:cs typeface="Calibri" panose="020F0502020204030204" pitchFamily="34" charset="0"/>
              </a:rPr>
              <a:t>We want NA to be a safe place to recover.</a:t>
            </a:r>
          </a:p>
        </p:txBody>
      </p:sp>
      <p:pic>
        <p:nvPicPr>
          <p:cNvPr id="7" name="Picture 6" descr="A cartoon of a squirrel&#10;&#10;Description automatically generated">
            <a:extLst>
              <a:ext uri="{FF2B5EF4-FFF2-40B4-BE49-F238E27FC236}">
                <a16:creationId xmlns:a16="http://schemas.microsoft.com/office/drawing/2014/main" id="{8A48CF61-8853-F5B6-C747-513DB108CD59}"/>
              </a:ext>
            </a:extLst>
          </p:cNvPr>
          <p:cNvPicPr>
            <a:picLocks noChangeAspect="1"/>
          </p:cNvPicPr>
          <p:nvPr/>
        </p:nvPicPr>
        <p:blipFill>
          <a:blip r:embed="rId2"/>
          <a:stretch>
            <a:fillRect/>
          </a:stretch>
        </p:blipFill>
        <p:spPr>
          <a:xfrm>
            <a:off x="10337476" y="5043948"/>
            <a:ext cx="1728744" cy="1643163"/>
          </a:xfrm>
          <a:prstGeom prst="rect">
            <a:avLst/>
          </a:prstGeom>
        </p:spPr>
      </p:pic>
    </p:spTree>
    <p:extLst>
      <p:ext uri="{BB962C8B-B14F-4D97-AF65-F5344CB8AC3E}">
        <p14:creationId xmlns:p14="http://schemas.microsoft.com/office/powerpoint/2010/main" val="275164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circle on a white background&#10;&#10;Description automatically generated">
            <a:extLst>
              <a:ext uri="{FF2B5EF4-FFF2-40B4-BE49-F238E27FC236}">
                <a16:creationId xmlns:a16="http://schemas.microsoft.com/office/drawing/2014/main" id="{8C83F742-842A-CAB7-C39D-BC3ABC831709}"/>
              </a:ext>
            </a:extLst>
          </p:cNvPr>
          <p:cNvPicPr>
            <a:picLocks noChangeAspect="1"/>
          </p:cNvPicPr>
          <p:nvPr/>
        </p:nvPicPr>
        <p:blipFill>
          <a:blip r:embed="rId2"/>
          <a:stretch>
            <a:fillRect/>
          </a:stretch>
        </p:blipFill>
        <p:spPr>
          <a:xfrm>
            <a:off x="0" y="1012722"/>
            <a:ext cx="3234813" cy="5168869"/>
          </a:xfrm>
          <a:prstGeom prst="rect">
            <a:avLst/>
          </a:prstGeom>
        </p:spPr>
      </p:pic>
      <p:sp>
        <p:nvSpPr>
          <p:cNvPr id="2" name="TextBox 1">
            <a:extLst>
              <a:ext uri="{FF2B5EF4-FFF2-40B4-BE49-F238E27FC236}">
                <a16:creationId xmlns:a16="http://schemas.microsoft.com/office/drawing/2014/main" id="{B70F8759-4505-757E-2165-F0B3BFD6799F}"/>
              </a:ext>
            </a:extLst>
          </p:cNvPr>
          <p:cNvSpPr txBox="1"/>
          <p:nvPr/>
        </p:nvSpPr>
        <p:spPr>
          <a:xfrm>
            <a:off x="3741176" y="584905"/>
            <a:ext cx="8318090" cy="5262979"/>
          </a:xfrm>
          <a:prstGeom prst="rect">
            <a:avLst/>
          </a:prstGeom>
          <a:noFill/>
        </p:spPr>
        <p:txBody>
          <a:bodyPr wrap="square" rtlCol="0">
            <a:spAutoFit/>
          </a:bodyPr>
          <a:lstStyle/>
          <a:p>
            <a:r>
              <a:rPr lang="en-US" sz="4200" spc="10" dirty="0">
                <a:solidFill>
                  <a:srgbClr val="0070C0"/>
                </a:solidFill>
                <a:effectLst/>
                <a:latin typeface="Century Gothic" panose="020B0502020202020204" pitchFamily="34" charset="0"/>
                <a:ea typeface="Calibri" panose="020F0502020204030204" pitchFamily="34" charset="0"/>
              </a:rPr>
              <a:t>I</a:t>
            </a:r>
            <a:r>
              <a:rPr lang="en-US" sz="4200" dirty="0">
                <a:solidFill>
                  <a:srgbClr val="0070C0"/>
                </a:solidFill>
                <a:effectLst/>
                <a:latin typeface="Century Gothic" panose="020B0502020202020204" pitchFamily="34" charset="0"/>
                <a:ea typeface="Calibri" panose="020F0502020204030204" pitchFamily="34" charset="0"/>
              </a:rPr>
              <a:t>s </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spc="-5" dirty="0">
                <a:solidFill>
                  <a:srgbClr val="0070C0"/>
                </a:solidFill>
                <a:effectLst/>
                <a:latin typeface="Century Gothic" panose="020B0502020202020204" pitchFamily="34" charset="0"/>
                <a:ea typeface="Calibri" panose="020F0502020204030204" pitchFamily="34" charset="0"/>
              </a:rPr>
              <a:t>h</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0" dirty="0">
                <a:solidFill>
                  <a:srgbClr val="0070C0"/>
                </a:solidFill>
                <a:effectLst/>
                <a:latin typeface="Century Gothic" panose="020B0502020202020204" pitchFamily="34" charset="0"/>
                <a:ea typeface="Calibri" panose="020F0502020204030204" pitchFamily="34" charset="0"/>
              </a:rPr>
              <a:t>r</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30" dirty="0">
                <a:solidFill>
                  <a:srgbClr val="0070C0"/>
                </a:solidFill>
                <a:effectLst/>
                <a:latin typeface="Century Gothic" panose="020B0502020202020204" pitchFamily="34" charset="0"/>
                <a:ea typeface="Calibri" panose="020F0502020204030204" pitchFamily="34" charset="0"/>
              </a:rPr>
              <a:t> </a:t>
            </a:r>
            <a:r>
              <a:rPr lang="en-US" sz="4200" dirty="0">
                <a:solidFill>
                  <a:srgbClr val="0070C0"/>
                </a:solidFill>
                <a:effectLst/>
                <a:latin typeface="Century Gothic" panose="020B0502020202020204" pitchFamily="34" charset="0"/>
                <a:ea typeface="Calibri" panose="020F0502020204030204" pitchFamily="34" charset="0"/>
              </a:rPr>
              <a:t>a</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spc="10" dirty="0">
                <a:solidFill>
                  <a:srgbClr val="0070C0"/>
                </a:solidFill>
                <a:effectLst/>
                <a:latin typeface="Century Gothic" panose="020B0502020202020204" pitchFamily="34" charset="0"/>
                <a:ea typeface="Calibri" panose="020F0502020204030204" pitchFamily="34" charset="0"/>
              </a:rPr>
              <a:t>y</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h</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0" dirty="0">
                <a:solidFill>
                  <a:srgbClr val="0070C0"/>
                </a:solidFill>
                <a:effectLst/>
                <a:latin typeface="Century Gothic" panose="020B0502020202020204" pitchFamily="34" charset="0"/>
                <a:ea typeface="Calibri" panose="020F0502020204030204" pitchFamily="34" charset="0"/>
              </a:rPr>
              <a:t>r</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2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w</a:t>
            </a:r>
            <a:r>
              <a:rPr lang="en-US" sz="4200" spc="20" dirty="0">
                <a:solidFill>
                  <a:srgbClr val="0070C0"/>
                </a:solidFill>
                <a:effectLst/>
                <a:latin typeface="Century Gothic" panose="020B0502020202020204" pitchFamily="34" charset="0"/>
                <a:ea typeface="Calibri" panose="020F0502020204030204" pitchFamily="34" charset="0"/>
              </a:rPr>
              <a:t>h</a:t>
            </a:r>
            <a:r>
              <a:rPr lang="en-US" sz="4200" dirty="0">
                <a:solidFill>
                  <a:srgbClr val="0070C0"/>
                </a:solidFill>
                <a:effectLst/>
                <a:latin typeface="Century Gothic" panose="020B0502020202020204" pitchFamily="34" charset="0"/>
                <a:ea typeface="Calibri" panose="020F0502020204030204" pitchFamily="34" charset="0"/>
              </a:rPr>
              <a:t>o</a:t>
            </a:r>
            <a:r>
              <a:rPr lang="en-US" sz="4200" spc="-2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h</a:t>
            </a:r>
            <a:r>
              <a:rPr lang="en-US" sz="4200" dirty="0">
                <a:solidFill>
                  <a:srgbClr val="0070C0"/>
                </a:solidFill>
                <a:effectLst/>
                <a:latin typeface="Century Gothic" panose="020B0502020202020204" pitchFamily="34" charset="0"/>
                <a:ea typeface="Calibri" panose="020F0502020204030204" pitchFamily="34" charset="0"/>
              </a:rPr>
              <a:t>as</a:t>
            </a:r>
            <a:r>
              <a:rPr lang="en-US" sz="4200" spc="5" dirty="0">
                <a:solidFill>
                  <a:srgbClr val="0070C0"/>
                </a:solidFill>
                <a:effectLst/>
                <a:latin typeface="Century Gothic" panose="020B0502020202020204" pitchFamily="34" charset="0"/>
                <a:ea typeface="Calibri" panose="020F0502020204030204" pitchFamily="34" charset="0"/>
              </a:rPr>
              <a:t> e</a:t>
            </a:r>
            <a:r>
              <a:rPr lang="en-US" sz="4200" spc="10" dirty="0">
                <a:solidFill>
                  <a:srgbClr val="0070C0"/>
                </a:solidFill>
                <a:effectLst/>
                <a:latin typeface="Century Gothic" panose="020B0502020202020204" pitchFamily="34" charset="0"/>
                <a:ea typeface="Calibri" panose="020F0502020204030204" pitchFamily="34" charset="0"/>
              </a:rPr>
              <a:t>x</a:t>
            </a:r>
            <a:r>
              <a:rPr lang="en-US" sz="4200" spc="-5" dirty="0">
                <a:solidFill>
                  <a:srgbClr val="0070C0"/>
                </a:solidFill>
                <a:effectLst/>
                <a:latin typeface="Century Gothic" panose="020B0502020202020204" pitchFamily="34" charset="0"/>
                <a:ea typeface="Calibri" panose="020F0502020204030204" pitchFamily="34" charset="0"/>
              </a:rPr>
              <a:t>p</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5" dirty="0">
                <a:solidFill>
                  <a:srgbClr val="0070C0"/>
                </a:solidFill>
                <a:effectLst/>
                <a:latin typeface="Century Gothic" panose="020B0502020202020204" pitchFamily="34" charset="0"/>
                <a:ea typeface="Calibri" panose="020F0502020204030204" pitchFamily="34" charset="0"/>
              </a:rPr>
              <a:t>r</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e</a:t>
            </a:r>
            <a:r>
              <a:rPr lang="en-US" sz="4200" spc="-5" dirty="0">
                <a:solidFill>
                  <a:srgbClr val="0070C0"/>
                </a:solidFill>
                <a:effectLst/>
                <a:latin typeface="Century Gothic" panose="020B0502020202020204" pitchFamily="34" charset="0"/>
                <a:ea typeface="Calibri" panose="020F0502020204030204" pitchFamily="34" charset="0"/>
              </a:rPr>
              <a:t>nc</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40" dirty="0">
                <a:solidFill>
                  <a:srgbClr val="0070C0"/>
                </a:solidFill>
                <a:effectLst/>
                <a:latin typeface="Century Gothic" panose="020B0502020202020204" pitchFamily="34" charset="0"/>
                <a:ea typeface="Calibri" panose="020F0502020204030204" pitchFamily="34" charset="0"/>
              </a:rPr>
              <a:t> </a:t>
            </a:r>
            <a:r>
              <a:rPr lang="en-US" sz="4200" spc="20" dirty="0">
                <a:solidFill>
                  <a:srgbClr val="0070C0"/>
                </a:solidFill>
                <a:effectLst/>
                <a:latin typeface="Century Gothic" panose="020B0502020202020204" pitchFamily="34" charset="0"/>
                <a:ea typeface="Calibri" panose="020F0502020204030204" pitchFamily="34" charset="0"/>
              </a:rPr>
              <a:t>c</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dirty="0">
                <a:solidFill>
                  <a:srgbClr val="0070C0"/>
                </a:solidFill>
                <a:effectLst/>
                <a:latin typeface="Century Gothic" panose="020B0502020202020204" pitchFamily="34" charset="0"/>
                <a:ea typeface="Calibri" panose="020F0502020204030204" pitchFamily="34" charset="0"/>
              </a:rPr>
              <a:t>m</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dirty="0">
                <a:solidFill>
                  <a:srgbClr val="0070C0"/>
                </a:solidFill>
                <a:effectLst/>
                <a:latin typeface="Century Gothic" panose="020B0502020202020204" pitchFamily="34" charset="0"/>
                <a:ea typeface="Calibri" panose="020F0502020204030204" pitchFamily="34" charset="0"/>
              </a:rPr>
              <a:t>g</a:t>
            </a:r>
            <a:r>
              <a:rPr lang="en-US" sz="4200" spc="10" dirty="0">
                <a:solidFill>
                  <a:srgbClr val="0070C0"/>
                </a:solidFill>
                <a:effectLst/>
                <a:latin typeface="Century Gothic" panose="020B0502020202020204" pitchFamily="34" charset="0"/>
                <a:ea typeface="Calibri" panose="020F0502020204030204" pitchFamily="34" charset="0"/>
              </a:rPr>
              <a:t> </a:t>
            </a:r>
            <a:r>
              <a:rPr lang="en-US" sz="4200" spc="15"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dirty="0">
                <a:solidFill>
                  <a:srgbClr val="0070C0"/>
                </a:solidFill>
                <a:effectLst/>
                <a:latin typeface="Century Gothic" panose="020B0502020202020204" pitchFamily="34" charset="0"/>
                <a:ea typeface="Calibri" panose="020F0502020204030204" pitchFamily="34" charset="0"/>
              </a:rPr>
              <a:t>o</a:t>
            </a:r>
            <a:r>
              <a:rPr lang="en-US" sz="4200" spc="-1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dirty="0">
                <a:solidFill>
                  <a:srgbClr val="0070C0"/>
                </a:solidFill>
                <a:effectLst/>
                <a:latin typeface="Century Gothic" panose="020B0502020202020204" pitchFamily="34" charset="0"/>
                <a:ea typeface="Calibri" panose="020F0502020204030204" pitchFamily="34" charset="0"/>
              </a:rPr>
              <a:t>A</a:t>
            </a:r>
            <a:r>
              <a:rPr lang="en-US" sz="4200" spc="5" dirty="0">
                <a:solidFill>
                  <a:srgbClr val="0070C0"/>
                </a:solidFill>
                <a:effectLst/>
                <a:latin typeface="Century Gothic" panose="020B0502020202020204" pitchFamily="34" charset="0"/>
                <a:ea typeface="Calibri" panose="020F0502020204030204" pitchFamily="34" charset="0"/>
              </a:rPr>
              <a:t> </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dirty="0">
                <a:solidFill>
                  <a:srgbClr val="0070C0"/>
                </a:solidFill>
                <a:effectLst/>
                <a:latin typeface="Century Gothic" panose="020B0502020202020204" pitchFamily="34" charset="0"/>
                <a:ea typeface="Calibri" panose="020F0502020204030204" pitchFamily="34" charset="0"/>
              </a:rPr>
              <a:t>n</a:t>
            </a:r>
            <a:r>
              <a:rPr lang="en-US" sz="4200" spc="-15" dirty="0">
                <a:solidFill>
                  <a:srgbClr val="0070C0"/>
                </a:solidFill>
                <a:effectLst/>
                <a:latin typeface="Century Gothic" panose="020B0502020202020204" pitchFamily="34" charset="0"/>
                <a:ea typeface="Calibri" panose="020F0502020204030204" pitchFamily="34" charset="0"/>
              </a:rPr>
              <a:t> </a:t>
            </a:r>
            <a:r>
              <a:rPr lang="en-US" sz="4200" dirty="0">
                <a:solidFill>
                  <a:srgbClr val="0070C0"/>
                </a:solidFill>
                <a:effectLst/>
                <a:latin typeface="Century Gothic" panose="020B0502020202020204" pitchFamily="34" charset="0"/>
                <a:ea typeface="Calibri" panose="020F0502020204030204" pitchFamily="34" charset="0"/>
              </a:rPr>
              <a:t>m</a:t>
            </a:r>
            <a:r>
              <a:rPr lang="en-US" sz="4200" spc="5" dirty="0">
                <a:solidFill>
                  <a:srgbClr val="0070C0"/>
                </a:solidFill>
                <a:effectLst/>
                <a:latin typeface="Century Gothic" panose="020B0502020202020204" pitchFamily="34" charset="0"/>
                <a:ea typeface="Calibri" panose="020F0502020204030204" pitchFamily="34" charset="0"/>
              </a:rPr>
              <a:t>e</a:t>
            </a:r>
            <a:r>
              <a:rPr lang="en-US" sz="4200" spc="20" dirty="0">
                <a:solidFill>
                  <a:srgbClr val="0070C0"/>
                </a:solidFill>
                <a:effectLst/>
                <a:latin typeface="Century Gothic" panose="020B0502020202020204" pitchFamily="34" charset="0"/>
                <a:ea typeface="Calibri" panose="020F0502020204030204" pitchFamily="34" charset="0"/>
              </a:rPr>
              <a:t>d</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c</a:t>
            </a:r>
            <a:r>
              <a:rPr lang="en-US" sz="4200" dirty="0">
                <a:solidFill>
                  <a:srgbClr val="0070C0"/>
                </a:solidFill>
                <a:effectLst/>
                <a:latin typeface="Century Gothic" panose="020B0502020202020204" pitchFamily="34" charset="0"/>
                <a:ea typeface="Calibri" panose="020F0502020204030204" pitchFamily="34" charset="0"/>
              </a:rPr>
              <a:t>a</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15" dirty="0">
                <a:solidFill>
                  <a:srgbClr val="0070C0"/>
                </a:solidFill>
                <a:effectLst/>
                <a:latin typeface="Century Gothic" panose="020B0502020202020204" pitchFamily="34" charset="0"/>
                <a:ea typeface="Calibri" panose="020F0502020204030204" pitchFamily="34" charset="0"/>
              </a:rPr>
              <a:t>o</a:t>
            </a:r>
            <a:r>
              <a:rPr lang="en-US" sz="4200" dirty="0">
                <a:solidFill>
                  <a:srgbClr val="0070C0"/>
                </a:solidFill>
                <a:effectLst/>
                <a:latin typeface="Century Gothic" panose="020B0502020202020204" pitchFamily="34" charset="0"/>
                <a:ea typeface="Calibri" panose="020F0502020204030204" pitchFamily="34" charset="0"/>
              </a:rPr>
              <a:t>n</a:t>
            </a:r>
            <a:r>
              <a:rPr lang="en-US" sz="4200" spc="-40"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dirty="0">
                <a:solidFill>
                  <a:srgbClr val="0070C0"/>
                </a:solidFill>
                <a:effectLst/>
                <a:latin typeface="Century Gothic" panose="020B0502020202020204" pitchFamily="34" charset="0"/>
                <a:ea typeface="Calibri" panose="020F0502020204030204" pitchFamily="34" charset="0"/>
              </a:rPr>
              <a:t>o</a:t>
            </a:r>
            <a:r>
              <a:rPr lang="en-US" sz="4200" spc="-20"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spc="-10" dirty="0">
                <a:solidFill>
                  <a:srgbClr val="0070C0"/>
                </a:solidFill>
                <a:effectLst/>
                <a:latin typeface="Century Gothic" panose="020B0502020202020204" pitchFamily="34" charset="0"/>
                <a:ea typeface="Calibri" panose="020F0502020204030204" pitchFamily="34" charset="0"/>
              </a:rPr>
              <a:t>r</a:t>
            </a:r>
            <a:r>
              <a:rPr lang="en-US" sz="4200" spc="5" dirty="0">
                <a:solidFill>
                  <a:srgbClr val="0070C0"/>
                </a:solidFill>
                <a:effectLst/>
                <a:latin typeface="Century Gothic" panose="020B0502020202020204" pitchFamily="34" charset="0"/>
                <a:ea typeface="Calibri" panose="020F0502020204030204" pitchFamily="34" charset="0"/>
              </a:rPr>
              <a:t>e</a:t>
            </a:r>
            <a:r>
              <a:rPr lang="en-US" sz="4200" dirty="0">
                <a:solidFill>
                  <a:srgbClr val="0070C0"/>
                </a:solidFill>
                <a:effectLst/>
                <a:latin typeface="Century Gothic" panose="020B0502020202020204" pitchFamily="34" charset="0"/>
                <a:ea typeface="Calibri" panose="020F0502020204030204" pitchFamily="34" charset="0"/>
              </a:rPr>
              <a:t>at</a:t>
            </a:r>
            <a:r>
              <a:rPr lang="en-US" sz="4200" spc="-20" dirty="0">
                <a:solidFill>
                  <a:srgbClr val="0070C0"/>
                </a:solidFill>
                <a:effectLst/>
                <a:latin typeface="Century Gothic" panose="020B0502020202020204" pitchFamily="34" charset="0"/>
                <a:ea typeface="Calibri" panose="020F0502020204030204" pitchFamily="34" charset="0"/>
              </a:rPr>
              <a:t> </a:t>
            </a:r>
            <a:r>
              <a:rPr lang="en-US" sz="4200" spc="25" dirty="0">
                <a:solidFill>
                  <a:srgbClr val="0070C0"/>
                </a:solidFill>
                <a:effectLst/>
                <a:latin typeface="Century Gothic" panose="020B0502020202020204" pitchFamily="34" charset="0"/>
                <a:ea typeface="Calibri" panose="020F0502020204030204" pitchFamily="34" charset="0"/>
              </a:rPr>
              <a:t>a</a:t>
            </a:r>
            <a:r>
              <a:rPr lang="en-US" sz="4200" spc="-5" dirty="0">
                <a:solidFill>
                  <a:srgbClr val="0070C0"/>
                </a:solidFill>
                <a:effectLst/>
                <a:latin typeface="Century Gothic" panose="020B0502020202020204" pitchFamily="34" charset="0"/>
                <a:ea typeface="Calibri" panose="020F0502020204030204" pitchFamily="34" charset="0"/>
              </a:rPr>
              <a:t>dd</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c</a:t>
            </a:r>
            <a:r>
              <a:rPr lang="en-US" sz="4200" spc="30" dirty="0">
                <a:solidFill>
                  <a:srgbClr val="0070C0"/>
                </a:solidFill>
                <a:effectLst/>
                <a:latin typeface="Century Gothic" panose="020B0502020202020204" pitchFamily="34" charset="0"/>
                <a:ea typeface="Calibri" panose="020F0502020204030204" pitchFamily="34" charset="0"/>
              </a:rPr>
              <a:t>t</a:t>
            </a:r>
            <a:r>
              <a:rPr lang="en-US" sz="4200" spc="-10" dirty="0">
                <a:solidFill>
                  <a:srgbClr val="0070C0"/>
                </a:solidFill>
                <a:effectLst/>
                <a:latin typeface="Century Gothic" panose="020B0502020202020204" pitchFamily="34" charset="0"/>
                <a:ea typeface="Calibri" panose="020F0502020204030204" pitchFamily="34" charset="0"/>
              </a:rPr>
              <a:t>io</a:t>
            </a:r>
            <a:r>
              <a:rPr lang="en-US" sz="4200" dirty="0">
                <a:solidFill>
                  <a:srgbClr val="0070C0"/>
                </a:solidFill>
                <a:effectLst/>
                <a:latin typeface="Century Gothic" panose="020B0502020202020204" pitchFamily="34" charset="0"/>
                <a:ea typeface="Calibri" panose="020F0502020204030204" pitchFamily="34" charset="0"/>
              </a:rPr>
              <a:t>n a</a:t>
            </a:r>
            <a:r>
              <a:rPr lang="en-US" sz="4200" spc="-5" dirty="0">
                <a:solidFill>
                  <a:srgbClr val="0070C0"/>
                </a:solidFill>
                <a:effectLst/>
                <a:latin typeface="Century Gothic" panose="020B0502020202020204" pitchFamily="34" charset="0"/>
                <a:ea typeface="Calibri" panose="020F0502020204030204" pitchFamily="34" charset="0"/>
              </a:rPr>
              <a:t>nd n</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dirty="0">
                <a:solidFill>
                  <a:srgbClr val="0070C0"/>
                </a:solidFill>
                <a:effectLst/>
                <a:latin typeface="Century Gothic" panose="020B0502020202020204" pitchFamily="34" charset="0"/>
                <a:ea typeface="Calibri" panose="020F0502020204030204" pitchFamily="34" charset="0"/>
              </a:rPr>
              <a:t>w</a:t>
            </a:r>
            <a:r>
              <a:rPr lang="en-US" sz="4200" spc="-10" dirty="0">
                <a:solidFill>
                  <a:srgbClr val="0070C0"/>
                </a:solidFill>
                <a:effectLst/>
                <a:latin typeface="Century Gothic" panose="020B0502020202020204" pitchFamily="34" charset="0"/>
                <a:ea typeface="Calibri" panose="020F0502020204030204" pitchFamily="34" charset="0"/>
              </a:rPr>
              <a:t> </a:t>
            </a:r>
            <a:r>
              <a:rPr lang="en-US" sz="4200" spc="15" dirty="0">
                <a:solidFill>
                  <a:srgbClr val="0070C0"/>
                </a:solidFill>
                <a:effectLst/>
                <a:latin typeface="Century Gothic" panose="020B0502020202020204" pitchFamily="34" charset="0"/>
                <a:ea typeface="Calibri" panose="020F0502020204030204" pitchFamily="34" charset="0"/>
              </a:rPr>
              <a:t>l</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10" dirty="0">
                <a:solidFill>
                  <a:srgbClr val="0070C0"/>
                </a:solidFill>
                <a:effectLst/>
                <a:latin typeface="Century Gothic" panose="020B0502020202020204" pitchFamily="34" charset="0"/>
                <a:ea typeface="Calibri" panose="020F0502020204030204" pitchFamily="34" charset="0"/>
              </a:rPr>
              <a:t>v</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dirty="0">
                <a:solidFill>
                  <a:srgbClr val="0070C0"/>
                </a:solidFill>
                <a:effectLst/>
                <a:latin typeface="Century Gothic" panose="020B0502020202020204" pitchFamily="34" charset="0"/>
                <a:ea typeface="Calibri" panose="020F0502020204030204" pitchFamily="34" charset="0"/>
              </a:rPr>
              <a:t>g </a:t>
            </a:r>
            <a:r>
              <a:rPr lang="en-US" sz="4200" spc="-5" dirty="0">
                <a:solidFill>
                  <a:srgbClr val="0070C0"/>
                </a:solidFill>
                <a:effectLst/>
                <a:latin typeface="Century Gothic" panose="020B0502020202020204" pitchFamily="34" charset="0"/>
                <a:ea typeface="Calibri" panose="020F0502020204030204" pitchFamily="34" charset="0"/>
              </a:rPr>
              <a:t>d</a:t>
            </a:r>
            <a:r>
              <a:rPr lang="en-US" sz="4200" spc="15" dirty="0">
                <a:solidFill>
                  <a:srgbClr val="0070C0"/>
                </a:solidFill>
                <a:effectLst/>
                <a:latin typeface="Century Gothic" panose="020B0502020202020204" pitchFamily="34" charset="0"/>
                <a:ea typeface="Calibri" panose="020F0502020204030204" pitchFamily="34" charset="0"/>
              </a:rPr>
              <a:t>r</a:t>
            </a:r>
            <a:r>
              <a:rPr lang="en-US" sz="4200" spc="-5" dirty="0">
                <a:solidFill>
                  <a:srgbClr val="0070C0"/>
                </a:solidFill>
                <a:effectLst/>
                <a:latin typeface="Century Gothic" panose="020B0502020202020204" pitchFamily="34" charset="0"/>
                <a:ea typeface="Calibri" panose="020F0502020204030204" pitchFamily="34" charset="0"/>
              </a:rPr>
              <a:t>u</a:t>
            </a:r>
            <a:r>
              <a:rPr lang="en-US" sz="4200" dirty="0">
                <a:solidFill>
                  <a:srgbClr val="0070C0"/>
                </a:solidFill>
                <a:effectLst/>
                <a:latin typeface="Century Gothic" panose="020B0502020202020204" pitchFamily="34" charset="0"/>
                <a:ea typeface="Calibri" panose="020F0502020204030204" pitchFamily="34" charset="0"/>
              </a:rPr>
              <a:t>g</a:t>
            </a:r>
            <a:r>
              <a:rPr lang="en-US" sz="4200" spc="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f</a:t>
            </a:r>
            <a:r>
              <a:rPr lang="en-US" sz="4200" spc="-10" dirty="0">
                <a:solidFill>
                  <a:srgbClr val="0070C0"/>
                </a:solidFill>
                <a:effectLst/>
                <a:latin typeface="Century Gothic" panose="020B0502020202020204" pitchFamily="34" charset="0"/>
                <a:ea typeface="Calibri" panose="020F0502020204030204" pitchFamily="34" charset="0"/>
              </a:rPr>
              <a:t>r</a:t>
            </a:r>
            <a:r>
              <a:rPr lang="en-US" sz="4200" spc="5" dirty="0">
                <a:solidFill>
                  <a:srgbClr val="0070C0"/>
                </a:solidFill>
                <a:effectLst/>
                <a:latin typeface="Century Gothic" panose="020B0502020202020204" pitchFamily="34" charset="0"/>
                <a:ea typeface="Calibri" panose="020F0502020204030204" pitchFamily="34" charset="0"/>
              </a:rPr>
              <a:t>ee</a:t>
            </a:r>
            <a:r>
              <a:rPr lang="en-US" sz="4200" dirty="0">
                <a:solidFill>
                  <a:srgbClr val="0070C0"/>
                </a:solidFill>
                <a:effectLst/>
                <a:latin typeface="Century Gothic" panose="020B0502020202020204" pitchFamily="34" charset="0"/>
                <a:ea typeface="Calibri" panose="020F0502020204030204" pitchFamily="34" charset="0"/>
              </a:rPr>
              <a:t>?</a:t>
            </a:r>
            <a:r>
              <a:rPr lang="en-US" sz="4200" spc="255" dirty="0">
                <a:solidFill>
                  <a:srgbClr val="0070C0"/>
                </a:solidFill>
                <a:effectLst/>
                <a:latin typeface="Century Gothic" panose="020B0502020202020204" pitchFamily="34" charset="0"/>
                <a:ea typeface="Calibri" panose="020F0502020204030204" pitchFamily="34" charset="0"/>
              </a:rPr>
              <a:t> </a:t>
            </a:r>
          </a:p>
          <a:p>
            <a:endParaRPr lang="en-US" sz="4200" spc="255" dirty="0">
              <a:solidFill>
                <a:srgbClr val="0070C0"/>
              </a:solidFill>
              <a:effectLst/>
              <a:latin typeface="Century Gothic" panose="020B0502020202020204" pitchFamily="34" charset="0"/>
              <a:ea typeface="Calibri" panose="020F0502020204030204" pitchFamily="34" charset="0"/>
            </a:endParaRPr>
          </a:p>
          <a:p>
            <a:pPr marL="640080"/>
            <a:r>
              <a:rPr lang="en-US" sz="4200" spc="15" dirty="0">
                <a:solidFill>
                  <a:srgbClr val="0070C0"/>
                </a:solidFill>
                <a:effectLst/>
                <a:latin typeface="Century Gothic" panose="020B0502020202020204" pitchFamily="34" charset="0"/>
                <a:ea typeface="Calibri" panose="020F0502020204030204" pitchFamily="34" charset="0"/>
              </a:rPr>
              <a:t>W</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spc="-5" dirty="0">
                <a:solidFill>
                  <a:srgbClr val="0070C0"/>
                </a:solidFill>
                <a:effectLst/>
                <a:latin typeface="Century Gothic" panose="020B0502020202020204" pitchFamily="34" charset="0"/>
                <a:ea typeface="Calibri" panose="020F0502020204030204" pitchFamily="34" charset="0"/>
              </a:rPr>
              <a:t>u</a:t>
            </a:r>
            <a:r>
              <a:rPr lang="en-US" sz="4200" spc="10" dirty="0">
                <a:solidFill>
                  <a:srgbClr val="0070C0"/>
                </a:solidFill>
                <a:effectLst/>
                <a:latin typeface="Century Gothic" panose="020B0502020202020204" pitchFamily="34" charset="0"/>
                <a:ea typeface="Calibri" panose="020F0502020204030204" pitchFamily="34" charset="0"/>
              </a:rPr>
              <a:t>l</a:t>
            </a:r>
            <a:r>
              <a:rPr lang="en-US" sz="4200" dirty="0">
                <a:solidFill>
                  <a:srgbClr val="0070C0"/>
                </a:solidFill>
                <a:effectLst/>
                <a:latin typeface="Century Gothic" panose="020B0502020202020204" pitchFamily="34" charset="0"/>
                <a:ea typeface="Calibri" panose="020F0502020204030204" pitchFamily="34" charset="0"/>
              </a:rPr>
              <a:t>d</a:t>
            </a:r>
            <a:r>
              <a:rPr lang="en-US" sz="4200" spc="-25" dirty="0">
                <a:solidFill>
                  <a:srgbClr val="0070C0"/>
                </a:solidFill>
                <a:effectLst/>
                <a:latin typeface="Century Gothic" panose="020B0502020202020204" pitchFamily="34" charset="0"/>
                <a:ea typeface="Calibri" panose="020F0502020204030204" pitchFamily="34" charset="0"/>
              </a:rPr>
              <a:t> </a:t>
            </a:r>
            <a:r>
              <a:rPr lang="en-US" sz="4200" spc="10" dirty="0">
                <a:solidFill>
                  <a:srgbClr val="0070C0"/>
                </a:solidFill>
                <a:effectLst/>
                <a:latin typeface="Century Gothic" panose="020B0502020202020204" pitchFamily="34" charset="0"/>
                <a:ea typeface="Calibri" panose="020F0502020204030204" pitchFamily="34" charset="0"/>
              </a:rPr>
              <a:t>y</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dirty="0">
                <a:solidFill>
                  <a:srgbClr val="0070C0"/>
                </a:solidFill>
                <a:effectLst/>
                <a:latin typeface="Century Gothic" panose="020B0502020202020204" pitchFamily="34" charset="0"/>
                <a:ea typeface="Calibri" panose="020F0502020204030204" pitchFamily="34" charset="0"/>
              </a:rPr>
              <a:t>u</a:t>
            </a:r>
            <a:r>
              <a:rPr lang="en-US" sz="4200" spc="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b</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w</a:t>
            </a:r>
            <a:r>
              <a:rPr lang="en-US" sz="4200" spc="15" dirty="0">
                <a:solidFill>
                  <a:srgbClr val="0070C0"/>
                </a:solidFill>
                <a:effectLst/>
                <a:latin typeface="Century Gothic" panose="020B0502020202020204" pitchFamily="34" charset="0"/>
                <a:ea typeface="Calibri" panose="020F0502020204030204" pitchFamily="34" charset="0"/>
              </a:rPr>
              <a:t>i</a:t>
            </a:r>
            <a:r>
              <a:rPr lang="en-US" sz="4200" spc="-10" dirty="0">
                <a:solidFill>
                  <a:srgbClr val="0070C0"/>
                </a:solidFill>
                <a:effectLst/>
                <a:latin typeface="Century Gothic" panose="020B0502020202020204" pitchFamily="34" charset="0"/>
                <a:ea typeface="Calibri" panose="020F0502020204030204" pitchFamily="34" charset="0"/>
              </a:rPr>
              <a:t>l</a:t>
            </a:r>
            <a:r>
              <a:rPr lang="en-US" sz="4200" spc="15" dirty="0">
                <a:solidFill>
                  <a:srgbClr val="0070C0"/>
                </a:solidFill>
                <a:effectLst/>
                <a:latin typeface="Century Gothic" panose="020B0502020202020204" pitchFamily="34" charset="0"/>
                <a:ea typeface="Calibri" panose="020F0502020204030204" pitchFamily="34" charset="0"/>
              </a:rPr>
              <a:t>l</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n</a:t>
            </a:r>
            <a:r>
              <a:rPr lang="en-US" sz="4200" dirty="0">
                <a:solidFill>
                  <a:srgbClr val="0070C0"/>
                </a:solidFill>
                <a:effectLst/>
                <a:latin typeface="Century Gothic" panose="020B0502020202020204" pitchFamily="34" charset="0"/>
                <a:ea typeface="Calibri" panose="020F0502020204030204" pitchFamily="34" charset="0"/>
              </a:rPr>
              <a:t>g</a:t>
            </a:r>
            <a:r>
              <a:rPr lang="en-US" sz="4200" spc="-5"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dirty="0">
                <a:solidFill>
                  <a:srgbClr val="0070C0"/>
                </a:solidFill>
                <a:effectLst/>
                <a:latin typeface="Century Gothic" panose="020B0502020202020204" pitchFamily="34" charset="0"/>
                <a:ea typeface="Calibri" panose="020F0502020204030204" pitchFamily="34" charset="0"/>
              </a:rPr>
              <a:t>o</a:t>
            </a:r>
            <a:r>
              <a:rPr lang="en-US" sz="4200" spc="-20" dirty="0">
                <a:solidFill>
                  <a:srgbClr val="0070C0"/>
                </a:solidFill>
                <a:effectLst/>
                <a:latin typeface="Century Gothic" panose="020B0502020202020204" pitchFamily="34" charset="0"/>
                <a:ea typeface="Calibri" panose="020F0502020204030204" pitchFamily="34" charset="0"/>
              </a:rPr>
              <a:t> </a:t>
            </a:r>
            <a:r>
              <a:rPr lang="en-US" sz="4200" spc="10" dirty="0">
                <a:solidFill>
                  <a:srgbClr val="0070C0"/>
                </a:solidFill>
                <a:effectLst/>
                <a:latin typeface="Century Gothic" panose="020B0502020202020204" pitchFamily="34" charset="0"/>
                <a:ea typeface="Calibri" panose="020F0502020204030204" pitchFamily="34" charset="0"/>
              </a:rPr>
              <a:t>s</a:t>
            </a:r>
            <a:r>
              <a:rPr lang="en-US" sz="4200" spc="-5" dirty="0">
                <a:solidFill>
                  <a:srgbClr val="0070C0"/>
                </a:solidFill>
                <a:effectLst/>
                <a:latin typeface="Century Gothic" panose="020B0502020202020204" pitchFamily="34" charset="0"/>
                <a:ea typeface="Calibri" panose="020F0502020204030204" pitchFamily="34" charset="0"/>
              </a:rPr>
              <a:t>h</a:t>
            </a:r>
            <a:r>
              <a:rPr lang="en-US" sz="4200" spc="25" dirty="0">
                <a:solidFill>
                  <a:srgbClr val="0070C0"/>
                </a:solidFill>
                <a:effectLst/>
                <a:latin typeface="Century Gothic" panose="020B0502020202020204" pitchFamily="34" charset="0"/>
                <a:ea typeface="Calibri" panose="020F0502020204030204" pitchFamily="34" charset="0"/>
              </a:rPr>
              <a:t>a</a:t>
            </a:r>
            <a:r>
              <a:rPr lang="en-US" sz="4200" spc="-10" dirty="0">
                <a:solidFill>
                  <a:srgbClr val="0070C0"/>
                </a:solidFill>
                <a:effectLst/>
                <a:latin typeface="Century Gothic" panose="020B0502020202020204" pitchFamily="34" charset="0"/>
                <a:ea typeface="Calibri" panose="020F0502020204030204" pitchFamily="34" charset="0"/>
              </a:rPr>
              <a:t>r</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5" dirty="0">
                <a:solidFill>
                  <a:srgbClr val="0070C0"/>
                </a:solidFill>
                <a:effectLst/>
                <a:latin typeface="Century Gothic" panose="020B0502020202020204" pitchFamily="34" charset="0"/>
                <a:ea typeface="Calibri" panose="020F0502020204030204" pitchFamily="34" charset="0"/>
              </a:rPr>
              <a:t> </a:t>
            </a:r>
            <a:r>
              <a:rPr lang="en-US" sz="4200" dirty="0">
                <a:solidFill>
                  <a:srgbClr val="0070C0"/>
                </a:solidFill>
                <a:effectLst/>
                <a:latin typeface="Century Gothic" panose="020B0502020202020204" pitchFamily="34" charset="0"/>
                <a:ea typeface="Calibri" panose="020F0502020204030204" pitchFamily="34" charset="0"/>
              </a:rPr>
              <a:t>a</a:t>
            </a:r>
            <a:r>
              <a:rPr lang="en-US" sz="4200" spc="-5" dirty="0">
                <a:solidFill>
                  <a:srgbClr val="0070C0"/>
                </a:solidFill>
                <a:effectLst/>
                <a:latin typeface="Century Gothic" panose="020B0502020202020204" pitchFamily="34" charset="0"/>
                <a:ea typeface="Calibri" panose="020F0502020204030204" pitchFamily="34" charset="0"/>
              </a:rPr>
              <a:t> f</a:t>
            </a:r>
            <a:r>
              <a:rPr lang="en-US" sz="4200" spc="5" dirty="0">
                <a:solidFill>
                  <a:srgbClr val="0070C0"/>
                </a:solidFill>
                <a:effectLst/>
                <a:latin typeface="Century Gothic" panose="020B0502020202020204" pitchFamily="34" charset="0"/>
                <a:ea typeface="Calibri" panose="020F0502020204030204" pitchFamily="34" charset="0"/>
              </a:rPr>
              <a:t>e</a:t>
            </a:r>
            <a:r>
              <a:rPr lang="en-US" sz="4200" dirty="0">
                <a:solidFill>
                  <a:srgbClr val="0070C0"/>
                </a:solidFill>
                <a:effectLst/>
                <a:latin typeface="Century Gothic" panose="020B0502020202020204" pitchFamily="34" charset="0"/>
                <a:ea typeface="Calibri" panose="020F0502020204030204" pitchFamily="34" charset="0"/>
              </a:rPr>
              <a:t>w</a:t>
            </a:r>
            <a:r>
              <a:rPr lang="en-US" sz="4200" spc="-20"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spc="-5" dirty="0">
                <a:solidFill>
                  <a:srgbClr val="0070C0"/>
                </a:solidFill>
                <a:effectLst/>
                <a:latin typeface="Century Gothic" panose="020B0502020202020204" pitchFamily="34" charset="0"/>
                <a:ea typeface="Calibri" panose="020F0502020204030204" pitchFamily="34" charset="0"/>
              </a:rPr>
              <a:t>h</a:t>
            </a:r>
            <a:r>
              <a:rPr lang="en-US" sz="4200" spc="15" dirty="0">
                <a:solidFill>
                  <a:srgbClr val="0070C0"/>
                </a:solidFill>
                <a:effectLst/>
                <a:latin typeface="Century Gothic" panose="020B0502020202020204" pitchFamily="34" charset="0"/>
                <a:ea typeface="Calibri" panose="020F0502020204030204" pitchFamily="34" charset="0"/>
              </a:rPr>
              <a:t>o</a:t>
            </a:r>
            <a:r>
              <a:rPr lang="en-US" sz="4200" spc="-5" dirty="0">
                <a:solidFill>
                  <a:srgbClr val="0070C0"/>
                </a:solidFill>
                <a:effectLst/>
                <a:latin typeface="Century Gothic" panose="020B0502020202020204" pitchFamily="34" charset="0"/>
                <a:ea typeface="Calibri" panose="020F0502020204030204" pitchFamily="34" charset="0"/>
              </a:rPr>
              <a:t>u</a:t>
            </a:r>
            <a:r>
              <a:rPr lang="en-US" sz="4200" spc="10" dirty="0">
                <a:solidFill>
                  <a:srgbClr val="0070C0"/>
                </a:solidFill>
                <a:effectLst/>
                <a:latin typeface="Century Gothic" panose="020B0502020202020204" pitchFamily="34" charset="0"/>
                <a:ea typeface="Calibri" panose="020F0502020204030204" pitchFamily="34" charset="0"/>
              </a:rPr>
              <a:t>g</a:t>
            </a:r>
            <a:r>
              <a:rPr lang="en-US" sz="4200" spc="-5" dirty="0">
                <a:solidFill>
                  <a:srgbClr val="0070C0"/>
                </a:solidFill>
                <a:effectLst/>
                <a:latin typeface="Century Gothic" panose="020B0502020202020204" pitchFamily="34" charset="0"/>
                <a:ea typeface="Calibri" panose="020F0502020204030204" pitchFamily="34" charset="0"/>
              </a:rPr>
              <a:t>h</a:t>
            </a:r>
            <a:r>
              <a:rPr lang="en-US" sz="4200" spc="5" dirty="0">
                <a:solidFill>
                  <a:srgbClr val="0070C0"/>
                </a:solidFill>
                <a:effectLst/>
                <a:latin typeface="Century Gothic" panose="020B0502020202020204" pitchFamily="34" charset="0"/>
                <a:ea typeface="Calibri" panose="020F0502020204030204" pitchFamily="34" charset="0"/>
              </a:rPr>
              <a:t>t</a:t>
            </a:r>
            <a:r>
              <a:rPr lang="en-US" sz="4200" dirty="0">
                <a:solidFill>
                  <a:srgbClr val="0070C0"/>
                </a:solidFill>
                <a:effectLst/>
                <a:latin typeface="Century Gothic" panose="020B0502020202020204" pitchFamily="34" charset="0"/>
                <a:ea typeface="Calibri" panose="020F0502020204030204" pitchFamily="34" charset="0"/>
              </a:rPr>
              <a:t>s </a:t>
            </a:r>
            <a:br>
              <a:rPr lang="en-US" sz="4200" dirty="0">
                <a:solidFill>
                  <a:srgbClr val="0070C0"/>
                </a:solidFill>
                <a:effectLst/>
                <a:latin typeface="Century Gothic" panose="020B0502020202020204" pitchFamily="34" charset="0"/>
                <a:ea typeface="Calibri" panose="020F0502020204030204" pitchFamily="34" charset="0"/>
              </a:rPr>
            </a:br>
            <a:r>
              <a:rPr lang="en-US" sz="4200" spc="-10" dirty="0">
                <a:solidFill>
                  <a:srgbClr val="0070C0"/>
                </a:solidFill>
                <a:effectLst/>
                <a:latin typeface="Century Gothic" panose="020B0502020202020204" pitchFamily="34" charset="0"/>
                <a:ea typeface="Calibri" panose="020F0502020204030204" pitchFamily="34" charset="0"/>
              </a:rPr>
              <a:t>o</a:t>
            </a:r>
            <a:r>
              <a:rPr lang="en-US" sz="4200" dirty="0">
                <a:solidFill>
                  <a:srgbClr val="0070C0"/>
                </a:solidFill>
                <a:effectLst/>
                <a:latin typeface="Century Gothic" panose="020B0502020202020204" pitchFamily="34" charset="0"/>
                <a:ea typeface="Calibri" panose="020F0502020204030204" pitchFamily="34" charset="0"/>
              </a:rPr>
              <a:t>n</a:t>
            </a:r>
            <a:r>
              <a:rPr lang="en-US" sz="4200" spc="-15" dirty="0">
                <a:solidFill>
                  <a:srgbClr val="0070C0"/>
                </a:solidFill>
                <a:effectLst/>
                <a:latin typeface="Century Gothic" panose="020B0502020202020204" pitchFamily="34" charset="0"/>
                <a:ea typeface="Calibri" panose="020F0502020204030204" pitchFamily="34" charset="0"/>
              </a:rPr>
              <a:t> </a:t>
            </a:r>
            <a:r>
              <a:rPr lang="en-US" sz="4200" spc="10" dirty="0">
                <a:solidFill>
                  <a:srgbClr val="0070C0"/>
                </a:solidFill>
                <a:effectLst/>
                <a:latin typeface="Century Gothic" panose="020B0502020202020204" pitchFamily="34" charset="0"/>
                <a:ea typeface="Calibri" panose="020F0502020204030204" pitchFamily="34" charset="0"/>
              </a:rPr>
              <a:t>y</a:t>
            </a:r>
            <a:r>
              <a:rPr lang="en-US" sz="4200" spc="-10" dirty="0">
                <a:solidFill>
                  <a:srgbClr val="0070C0"/>
                </a:solidFill>
                <a:effectLst/>
                <a:latin typeface="Century Gothic" panose="020B0502020202020204" pitchFamily="34" charset="0"/>
                <a:ea typeface="Calibri" panose="020F0502020204030204" pitchFamily="34" charset="0"/>
              </a:rPr>
              <a:t>o</a:t>
            </a:r>
            <a:r>
              <a:rPr lang="en-US" sz="4200" spc="20" dirty="0">
                <a:solidFill>
                  <a:srgbClr val="0070C0"/>
                </a:solidFill>
                <a:effectLst/>
                <a:latin typeface="Century Gothic" panose="020B0502020202020204" pitchFamily="34" charset="0"/>
                <a:ea typeface="Calibri" panose="020F0502020204030204" pitchFamily="34" charset="0"/>
              </a:rPr>
              <a:t>u</a:t>
            </a:r>
            <a:r>
              <a:rPr lang="en-US" sz="4200" dirty="0">
                <a:solidFill>
                  <a:srgbClr val="0070C0"/>
                </a:solidFill>
                <a:effectLst/>
                <a:latin typeface="Century Gothic" panose="020B0502020202020204" pitchFamily="34" charset="0"/>
                <a:ea typeface="Calibri" panose="020F0502020204030204" pitchFamily="34" charset="0"/>
              </a:rPr>
              <a:t>r</a:t>
            </a:r>
            <a:r>
              <a:rPr lang="en-US" sz="4200" spc="-30" dirty="0">
                <a:solidFill>
                  <a:srgbClr val="0070C0"/>
                </a:solidFill>
                <a:effectLst/>
                <a:latin typeface="Century Gothic" panose="020B0502020202020204" pitchFamily="34" charset="0"/>
                <a:ea typeface="Calibri" panose="020F0502020204030204" pitchFamily="34" charset="0"/>
              </a:rPr>
              <a:t> </a:t>
            </a:r>
            <a:r>
              <a:rPr lang="en-US" sz="4200" spc="5" dirty="0">
                <a:solidFill>
                  <a:srgbClr val="0070C0"/>
                </a:solidFill>
                <a:effectLst/>
                <a:latin typeface="Century Gothic" panose="020B0502020202020204" pitchFamily="34" charset="0"/>
                <a:ea typeface="Calibri" panose="020F0502020204030204" pitchFamily="34" charset="0"/>
              </a:rPr>
              <a:t>e</a:t>
            </a:r>
            <a:r>
              <a:rPr lang="en-US" sz="4200" spc="10" dirty="0">
                <a:solidFill>
                  <a:srgbClr val="0070C0"/>
                </a:solidFill>
                <a:effectLst/>
                <a:latin typeface="Century Gothic" panose="020B0502020202020204" pitchFamily="34" charset="0"/>
                <a:ea typeface="Calibri" panose="020F0502020204030204" pitchFamily="34" charset="0"/>
              </a:rPr>
              <a:t>x</a:t>
            </a:r>
            <a:r>
              <a:rPr lang="en-US" sz="4200" spc="-5" dirty="0">
                <a:solidFill>
                  <a:srgbClr val="0070C0"/>
                </a:solidFill>
                <a:effectLst/>
                <a:latin typeface="Century Gothic" panose="020B0502020202020204" pitchFamily="34" charset="0"/>
                <a:ea typeface="Calibri" panose="020F0502020204030204" pitchFamily="34" charset="0"/>
              </a:rPr>
              <a:t>p</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15" dirty="0">
                <a:solidFill>
                  <a:srgbClr val="0070C0"/>
                </a:solidFill>
                <a:effectLst/>
                <a:latin typeface="Century Gothic" panose="020B0502020202020204" pitchFamily="34" charset="0"/>
                <a:ea typeface="Calibri" panose="020F0502020204030204" pitchFamily="34" charset="0"/>
              </a:rPr>
              <a:t>r</a:t>
            </a:r>
            <a:r>
              <a:rPr lang="en-US" sz="4200" spc="-10" dirty="0">
                <a:solidFill>
                  <a:srgbClr val="0070C0"/>
                </a:solidFill>
                <a:effectLst/>
                <a:latin typeface="Century Gothic" panose="020B0502020202020204" pitchFamily="34" charset="0"/>
                <a:ea typeface="Calibri" panose="020F0502020204030204" pitchFamily="34" charset="0"/>
              </a:rPr>
              <a:t>i</a:t>
            </a:r>
            <a:r>
              <a:rPr lang="en-US" sz="4200" spc="5" dirty="0">
                <a:solidFill>
                  <a:srgbClr val="0070C0"/>
                </a:solidFill>
                <a:effectLst/>
                <a:latin typeface="Century Gothic" panose="020B0502020202020204" pitchFamily="34" charset="0"/>
                <a:ea typeface="Calibri" panose="020F0502020204030204" pitchFamily="34" charset="0"/>
              </a:rPr>
              <a:t>e</a:t>
            </a:r>
            <a:r>
              <a:rPr lang="en-US" sz="4200" spc="-5" dirty="0">
                <a:solidFill>
                  <a:srgbClr val="0070C0"/>
                </a:solidFill>
                <a:effectLst/>
                <a:latin typeface="Century Gothic" panose="020B0502020202020204" pitchFamily="34" charset="0"/>
                <a:ea typeface="Calibri" panose="020F0502020204030204" pitchFamily="34" charset="0"/>
              </a:rPr>
              <a:t>nc</a:t>
            </a:r>
            <a:r>
              <a:rPr lang="en-US" sz="4200" dirty="0">
                <a:solidFill>
                  <a:srgbClr val="0070C0"/>
                </a:solidFill>
                <a:effectLst/>
                <a:latin typeface="Century Gothic" panose="020B0502020202020204" pitchFamily="34" charset="0"/>
                <a:ea typeface="Calibri" panose="020F0502020204030204" pitchFamily="34" charset="0"/>
              </a:rPr>
              <a:t>e</a:t>
            </a:r>
            <a:r>
              <a:rPr lang="en-US" sz="4200" spc="-40" dirty="0">
                <a:solidFill>
                  <a:srgbClr val="0070C0"/>
                </a:solidFill>
                <a:effectLst/>
                <a:latin typeface="Century Gothic" panose="020B0502020202020204" pitchFamily="34" charset="0"/>
                <a:ea typeface="Calibri" panose="020F0502020204030204" pitchFamily="34" charset="0"/>
              </a:rPr>
              <a:t>?</a:t>
            </a:r>
            <a:endParaRPr lang="en-US" sz="4200" dirty="0">
              <a:solidFill>
                <a:srgbClr val="0070C0"/>
              </a:solidFill>
              <a:latin typeface="Century Gothic" panose="020B0502020202020204" pitchFamily="34" charset="0"/>
            </a:endParaRPr>
          </a:p>
        </p:txBody>
      </p:sp>
      <p:pic>
        <p:nvPicPr>
          <p:cNvPr id="7" name="Picture 6">
            <a:extLst>
              <a:ext uri="{FF2B5EF4-FFF2-40B4-BE49-F238E27FC236}">
                <a16:creationId xmlns:a16="http://schemas.microsoft.com/office/drawing/2014/main" id="{8FF3067B-59F0-25BC-E5F5-4F8DDB01D920}"/>
              </a:ext>
            </a:extLst>
          </p:cNvPr>
          <p:cNvPicPr>
            <a:picLocks noChangeAspect="1"/>
          </p:cNvPicPr>
          <p:nvPr/>
        </p:nvPicPr>
        <p:blipFill>
          <a:blip r:embed="rId3"/>
          <a:stretch>
            <a:fillRect/>
          </a:stretch>
        </p:blipFill>
        <p:spPr>
          <a:xfrm>
            <a:off x="793134" y="1689131"/>
            <a:ext cx="1989393" cy="5168869"/>
          </a:xfrm>
          <a:prstGeom prst="rect">
            <a:avLst/>
          </a:prstGeom>
        </p:spPr>
      </p:pic>
    </p:spTree>
    <p:extLst>
      <p:ext uri="{BB962C8B-B14F-4D97-AF65-F5344CB8AC3E}">
        <p14:creationId xmlns:p14="http://schemas.microsoft.com/office/powerpoint/2010/main" val="1251444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11C8DD-BFD8-7609-DF2A-1E59EC2EFB70}"/>
              </a:ext>
            </a:extLst>
          </p:cNvPr>
          <p:cNvSpPr txBox="1">
            <a:spLocks/>
          </p:cNvSpPr>
          <p:nvPr/>
        </p:nvSpPr>
        <p:spPr>
          <a:xfrm>
            <a:off x="445393" y="245174"/>
            <a:ext cx="11107509" cy="2498026"/>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500" dirty="0">
                <a:solidFill>
                  <a:srgbClr val="00B0F0"/>
                </a:solidFill>
                <a:ea typeface="Calibri" panose="020F0502020204030204" pitchFamily="34" charset="0"/>
                <a:cs typeface="Calibri" panose="020F0502020204030204" pitchFamily="34" charset="0"/>
              </a:rPr>
              <a:t>Small Group Discussion</a:t>
            </a:r>
          </a:p>
          <a:p>
            <a:pPr>
              <a:spcBef>
                <a:spcPts val="1200"/>
              </a:spcBef>
            </a:pPr>
            <a:r>
              <a:rPr lang="en-US" sz="4000" b="0" dirty="0">
                <a:solidFill>
                  <a:srgbClr val="00B0F0"/>
                </a:solidFill>
              </a:rPr>
              <a:t>We are going to talk about how each of us finds a sense of belonging in NA and how we help to cultivate that for each other.</a:t>
            </a:r>
          </a:p>
        </p:txBody>
      </p:sp>
      <p:sp>
        <p:nvSpPr>
          <p:cNvPr id="4" name="Subtitle 2">
            <a:extLst>
              <a:ext uri="{FF2B5EF4-FFF2-40B4-BE49-F238E27FC236}">
                <a16:creationId xmlns:a16="http://schemas.microsoft.com/office/drawing/2014/main" id="{AA6F2EED-8061-E7AA-C1E7-1D3F483C12AA}"/>
              </a:ext>
            </a:extLst>
          </p:cNvPr>
          <p:cNvSpPr txBox="1">
            <a:spLocks/>
          </p:cNvSpPr>
          <p:nvPr/>
        </p:nvSpPr>
        <p:spPr>
          <a:xfrm>
            <a:off x="846472" y="3065206"/>
            <a:ext cx="9556057" cy="32667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indent="-320040">
              <a:spcBef>
                <a:spcPts val="2200"/>
              </a:spcBef>
              <a:buSzPct val="120000"/>
            </a:pPr>
            <a:r>
              <a:rPr lang="en-US" sz="3800" dirty="0">
                <a:solidFill>
                  <a:schemeClr val="bg1"/>
                </a:solidFill>
                <a:ea typeface="Calibri" panose="020F0502020204030204" pitchFamily="34" charset="0"/>
                <a:cs typeface="Calibri" panose="020F0502020204030204" pitchFamily="34" charset="0"/>
              </a:rPr>
              <a:t>What were some of the ways you felt your membership was challenged early in your recovery, and what made you “stick and stay”?</a:t>
            </a:r>
          </a:p>
          <a:p>
            <a:pPr marL="320040" indent="-320040">
              <a:spcBef>
                <a:spcPts val="2200"/>
              </a:spcBef>
              <a:buSzPct val="120000"/>
            </a:pPr>
            <a:r>
              <a:rPr lang="en-US" sz="3800" dirty="0">
                <a:solidFill>
                  <a:schemeClr val="bg1"/>
                </a:solidFill>
                <a:ea typeface="Calibri" panose="020F0502020204030204" pitchFamily="34" charset="0"/>
                <a:cs typeface="Calibri" panose="020F0502020204030204" pitchFamily="34" charset="0"/>
              </a:rPr>
              <a:t>How do we help people feel </a:t>
            </a:r>
            <a:br>
              <a:rPr lang="en-US" sz="3800" dirty="0">
                <a:solidFill>
                  <a:schemeClr val="bg1"/>
                </a:solidFill>
                <a:ea typeface="Calibri" panose="020F0502020204030204" pitchFamily="34" charset="0"/>
                <a:cs typeface="Calibri" panose="020F0502020204030204" pitchFamily="34" charset="0"/>
              </a:rPr>
            </a:br>
            <a:r>
              <a:rPr lang="en-US" sz="3800" dirty="0">
                <a:solidFill>
                  <a:schemeClr val="bg1"/>
                </a:solidFill>
                <a:ea typeface="Calibri" panose="020F0502020204030204" pitchFamily="34" charset="0"/>
                <a:cs typeface="Calibri" panose="020F0502020204030204" pitchFamily="34" charset="0"/>
              </a:rPr>
              <a:t>rooted and secure in NA?</a:t>
            </a:r>
          </a:p>
        </p:txBody>
      </p:sp>
      <p:pic>
        <p:nvPicPr>
          <p:cNvPr id="6" name="Picture 5" descr="A logo with a tree and a squirrel on it&#10;&#10;Description automatically generated">
            <a:extLst>
              <a:ext uri="{FF2B5EF4-FFF2-40B4-BE49-F238E27FC236}">
                <a16:creationId xmlns:a16="http://schemas.microsoft.com/office/drawing/2014/main" id="{DA262B26-9BD8-3533-6C4B-5F9B0EF05AF2}"/>
              </a:ext>
            </a:extLst>
          </p:cNvPr>
          <p:cNvPicPr>
            <a:picLocks noChangeAspect="1"/>
          </p:cNvPicPr>
          <p:nvPr/>
        </p:nvPicPr>
        <p:blipFill>
          <a:blip r:embed="rId2"/>
          <a:stretch>
            <a:fillRect/>
          </a:stretch>
        </p:blipFill>
        <p:spPr>
          <a:xfrm>
            <a:off x="9483007" y="3429000"/>
            <a:ext cx="2462311" cy="3489633"/>
          </a:xfrm>
          <a:prstGeom prst="rect">
            <a:avLst/>
          </a:prstGeom>
        </p:spPr>
      </p:pic>
    </p:spTree>
    <p:extLst>
      <p:ext uri="{BB962C8B-B14F-4D97-AF65-F5344CB8AC3E}">
        <p14:creationId xmlns:p14="http://schemas.microsoft.com/office/powerpoint/2010/main" val="1780481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2D2288D-4787-737C-E9F5-6AEDA98A6A90}"/>
              </a:ext>
            </a:extLst>
          </p:cNvPr>
          <p:cNvSpPr txBox="1">
            <a:spLocks/>
          </p:cNvSpPr>
          <p:nvPr/>
        </p:nvSpPr>
        <p:spPr>
          <a:xfrm>
            <a:off x="430578" y="274672"/>
            <a:ext cx="11761421" cy="1126516"/>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5500" dirty="0">
                <a:solidFill>
                  <a:schemeClr val="bg1"/>
                </a:solidFill>
                <a:ea typeface="Calibri" panose="020F0502020204030204" pitchFamily="34" charset="0"/>
                <a:cs typeface="Calibri" panose="020F0502020204030204" pitchFamily="34" charset="0"/>
              </a:rPr>
              <a:t>Large Group Discussion</a:t>
            </a:r>
            <a:endParaRPr lang="en-US" sz="5500" dirty="0">
              <a:solidFill>
                <a:schemeClr val="bg1"/>
              </a:solidFill>
            </a:endParaRPr>
          </a:p>
        </p:txBody>
      </p:sp>
      <p:pic>
        <p:nvPicPr>
          <p:cNvPr id="9" name="Picture 8" descr="A light shining on a black background&#10;&#10;Description automatically generated">
            <a:extLst>
              <a:ext uri="{FF2B5EF4-FFF2-40B4-BE49-F238E27FC236}">
                <a16:creationId xmlns:a16="http://schemas.microsoft.com/office/drawing/2014/main" id="{70AB97AC-D20B-02AC-9ED2-F2F9906C3D2A}"/>
              </a:ext>
            </a:extLst>
          </p:cNvPr>
          <p:cNvPicPr>
            <a:picLocks noChangeAspect="1"/>
          </p:cNvPicPr>
          <p:nvPr/>
        </p:nvPicPr>
        <p:blipFill>
          <a:blip r:embed="rId2">
            <a:alphaModFix amt="64000"/>
          </a:blip>
          <a:stretch>
            <a:fillRect/>
          </a:stretch>
        </p:blipFill>
        <p:spPr>
          <a:xfrm flipH="1">
            <a:off x="5233961" y="434161"/>
            <a:ext cx="6774424" cy="5553595"/>
          </a:xfrm>
          <a:prstGeom prst="rect">
            <a:avLst/>
          </a:prstGeom>
        </p:spPr>
      </p:pic>
      <p:sp>
        <p:nvSpPr>
          <p:cNvPr id="5" name="Subtitle 2">
            <a:extLst>
              <a:ext uri="{FF2B5EF4-FFF2-40B4-BE49-F238E27FC236}">
                <a16:creationId xmlns:a16="http://schemas.microsoft.com/office/drawing/2014/main" id="{1167B49F-D6D7-B808-CC00-604284CD3ABB}"/>
              </a:ext>
            </a:extLst>
          </p:cNvPr>
          <p:cNvSpPr txBox="1">
            <a:spLocks/>
          </p:cNvSpPr>
          <p:nvPr/>
        </p:nvSpPr>
        <p:spPr>
          <a:xfrm>
            <a:off x="1067371" y="1984506"/>
            <a:ext cx="9129252" cy="3758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SzPct val="120000"/>
              <a:buNone/>
            </a:pPr>
            <a:r>
              <a:rPr lang="en-US" sz="5500" dirty="0">
                <a:solidFill>
                  <a:srgbClr val="002060"/>
                </a:solidFill>
                <a:ea typeface="Calibri" panose="020F0502020204030204" pitchFamily="34" charset="0"/>
                <a:cs typeface="Calibri" panose="020F0502020204030204" pitchFamily="34" charset="0"/>
              </a:rPr>
              <a:t>What is one thing that was shared that stood out for you in the small group discussion?</a:t>
            </a:r>
          </a:p>
        </p:txBody>
      </p:sp>
    </p:spTree>
    <p:extLst>
      <p:ext uri="{BB962C8B-B14F-4D97-AF65-F5344CB8AC3E}">
        <p14:creationId xmlns:p14="http://schemas.microsoft.com/office/powerpoint/2010/main" val="17570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circle on a white background&#10;&#10;Description automatically generated">
            <a:extLst>
              <a:ext uri="{FF2B5EF4-FFF2-40B4-BE49-F238E27FC236}">
                <a16:creationId xmlns:a16="http://schemas.microsoft.com/office/drawing/2014/main" id="{C9742199-DCE7-BD63-ECA9-C64F53B9DE29}"/>
              </a:ext>
            </a:extLst>
          </p:cNvPr>
          <p:cNvPicPr>
            <a:picLocks noChangeAspect="1"/>
          </p:cNvPicPr>
          <p:nvPr/>
        </p:nvPicPr>
        <p:blipFill rotWithShape="1">
          <a:blip r:embed="rId2"/>
          <a:srcRect t="3170"/>
          <a:stretch/>
        </p:blipFill>
        <p:spPr>
          <a:xfrm>
            <a:off x="0" y="0"/>
            <a:ext cx="3792279" cy="5867579"/>
          </a:xfrm>
          <a:prstGeom prst="rect">
            <a:avLst/>
          </a:prstGeom>
        </p:spPr>
      </p:pic>
      <p:sp>
        <p:nvSpPr>
          <p:cNvPr id="2" name="Title 1">
            <a:extLst>
              <a:ext uri="{FF2B5EF4-FFF2-40B4-BE49-F238E27FC236}">
                <a16:creationId xmlns:a16="http://schemas.microsoft.com/office/drawing/2014/main" id="{15D8FB4E-4CAE-3EDC-8518-CA023B8E6FE1}"/>
              </a:ext>
            </a:extLst>
          </p:cNvPr>
          <p:cNvSpPr txBox="1">
            <a:spLocks/>
          </p:cNvSpPr>
          <p:nvPr/>
        </p:nvSpPr>
        <p:spPr>
          <a:xfrm>
            <a:off x="4635797" y="452409"/>
            <a:ext cx="7107120" cy="5781976"/>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a:lstStyle>
          <a:p>
            <a:r>
              <a:rPr lang="en-US" sz="6000" dirty="0">
                <a:solidFill>
                  <a:srgbClr val="00B0F0"/>
                </a:solidFill>
                <a:ea typeface="Calibri" panose="020F0502020204030204" pitchFamily="34" charset="0"/>
                <a:cs typeface="Calibri" panose="020F0502020204030204" pitchFamily="34" charset="0"/>
              </a:rPr>
              <a:t>Our Third Tradition offers relief from reservations we </a:t>
            </a:r>
            <a:br>
              <a:rPr lang="en-US" sz="6000" dirty="0">
                <a:solidFill>
                  <a:srgbClr val="00B0F0"/>
                </a:solidFill>
                <a:ea typeface="Calibri" panose="020F0502020204030204" pitchFamily="34" charset="0"/>
                <a:cs typeface="Calibri" panose="020F0502020204030204" pitchFamily="34" charset="0"/>
              </a:rPr>
            </a:br>
            <a:r>
              <a:rPr lang="en-US" sz="6000" dirty="0">
                <a:solidFill>
                  <a:srgbClr val="00B0F0"/>
                </a:solidFill>
                <a:ea typeface="Calibri" panose="020F0502020204030204" pitchFamily="34" charset="0"/>
                <a:cs typeface="Calibri" panose="020F0502020204030204" pitchFamily="34" charset="0"/>
              </a:rPr>
              <a:t>might have about membership and </a:t>
            </a:r>
            <a:br>
              <a:rPr lang="en-US" sz="6000" dirty="0">
                <a:solidFill>
                  <a:srgbClr val="00B0F0"/>
                </a:solidFill>
                <a:ea typeface="Calibri" panose="020F0502020204030204" pitchFamily="34" charset="0"/>
                <a:cs typeface="Calibri" panose="020F0502020204030204" pitchFamily="34" charset="0"/>
              </a:rPr>
            </a:br>
            <a:r>
              <a:rPr lang="en-US" sz="6000" dirty="0">
                <a:solidFill>
                  <a:srgbClr val="00B0F0"/>
                </a:solidFill>
                <a:ea typeface="Calibri" panose="020F0502020204030204" pitchFamily="34" charset="0"/>
                <a:cs typeface="Calibri" panose="020F0502020204030204" pitchFamily="34" charset="0"/>
              </a:rPr>
              <a:t>about each other.  </a:t>
            </a:r>
          </a:p>
          <a:p>
            <a:pPr algn="r">
              <a:spcBef>
                <a:spcPts val="1800"/>
              </a:spcBef>
            </a:pPr>
            <a:r>
              <a:rPr lang="en-US" sz="4000" i="1" dirty="0">
                <a:solidFill>
                  <a:srgbClr val="00B0F0"/>
                </a:solidFill>
                <a:ea typeface="Calibri" panose="020F0502020204030204" pitchFamily="34" charset="0"/>
                <a:cs typeface="Calibri" panose="020F0502020204030204" pitchFamily="34" charset="0"/>
              </a:rPr>
              <a:t>Guiding Principles</a:t>
            </a:r>
            <a:r>
              <a:rPr lang="en-US" sz="4000" dirty="0">
                <a:solidFill>
                  <a:srgbClr val="00B0F0"/>
                </a:solidFill>
                <a:ea typeface="Calibri" panose="020F0502020204030204" pitchFamily="34" charset="0"/>
                <a:cs typeface="Calibri" panose="020F0502020204030204" pitchFamily="34" charset="0"/>
              </a:rPr>
              <a:t>, </a:t>
            </a:r>
            <a:br>
              <a:rPr lang="en-US" sz="4000" dirty="0">
                <a:solidFill>
                  <a:srgbClr val="00B0F0"/>
                </a:solidFill>
                <a:ea typeface="Calibri" panose="020F0502020204030204" pitchFamily="34" charset="0"/>
                <a:cs typeface="Calibri" panose="020F0502020204030204" pitchFamily="34" charset="0"/>
              </a:rPr>
            </a:br>
            <a:r>
              <a:rPr lang="en-US" sz="4000" dirty="0">
                <a:solidFill>
                  <a:srgbClr val="00B0F0"/>
                </a:solidFill>
                <a:ea typeface="Calibri" panose="020F0502020204030204" pitchFamily="34" charset="0"/>
                <a:cs typeface="Calibri" panose="020F0502020204030204" pitchFamily="34" charset="0"/>
              </a:rPr>
              <a:t>“Tradition Three”</a:t>
            </a:r>
            <a:endParaRPr lang="en-US" sz="4000" dirty="0">
              <a:solidFill>
                <a:srgbClr val="00B0F0"/>
              </a:solidFill>
            </a:endParaRPr>
          </a:p>
        </p:txBody>
      </p:sp>
      <p:pic>
        <p:nvPicPr>
          <p:cNvPr id="4" name="Picture 3" descr="Cartoon of a hand with a blue sleeve&#10;&#10;Description automatically generated">
            <a:extLst>
              <a:ext uri="{FF2B5EF4-FFF2-40B4-BE49-F238E27FC236}">
                <a16:creationId xmlns:a16="http://schemas.microsoft.com/office/drawing/2014/main" id="{90A39939-9DCB-11B0-3CED-301C8838F495}"/>
              </a:ext>
            </a:extLst>
          </p:cNvPr>
          <p:cNvPicPr>
            <a:picLocks noChangeAspect="1"/>
          </p:cNvPicPr>
          <p:nvPr/>
        </p:nvPicPr>
        <p:blipFill rotWithShape="1">
          <a:blip r:embed="rId3"/>
          <a:srcRect b="4671"/>
          <a:stretch/>
        </p:blipFill>
        <p:spPr>
          <a:xfrm>
            <a:off x="1012610" y="782063"/>
            <a:ext cx="1915485" cy="6075937"/>
          </a:xfrm>
          <a:prstGeom prst="rect">
            <a:avLst/>
          </a:prstGeom>
        </p:spPr>
      </p:pic>
    </p:spTree>
    <p:extLst>
      <p:ext uri="{BB962C8B-B14F-4D97-AF65-F5344CB8AC3E}">
        <p14:creationId xmlns:p14="http://schemas.microsoft.com/office/powerpoint/2010/main" val="153300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683</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DRT/MAT as it Relates to NA</dc:title>
  <dc:creator>Stacy Fowler</dc:creator>
  <cp:lastModifiedBy>Travis Koplow</cp:lastModifiedBy>
  <cp:revision>15</cp:revision>
  <dcterms:created xsi:type="dcterms:W3CDTF">2023-09-28T12:32:30Z</dcterms:created>
  <dcterms:modified xsi:type="dcterms:W3CDTF">2023-12-06T20:42:17Z</dcterms:modified>
</cp:coreProperties>
</file>